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9"/>
  </p:notesMasterIdLst>
  <p:handoutMasterIdLst>
    <p:handoutMasterId r:id="rId40"/>
  </p:handoutMasterIdLst>
  <p:sldIdLst>
    <p:sldId id="256" r:id="rId2"/>
    <p:sldId id="271" r:id="rId3"/>
    <p:sldId id="295" r:id="rId4"/>
    <p:sldId id="296" r:id="rId5"/>
    <p:sldId id="298" r:id="rId6"/>
    <p:sldId id="299" r:id="rId7"/>
    <p:sldId id="300" r:id="rId8"/>
    <p:sldId id="278" r:id="rId9"/>
    <p:sldId id="276" r:id="rId10"/>
    <p:sldId id="288" r:id="rId11"/>
    <p:sldId id="289" r:id="rId12"/>
    <p:sldId id="290" r:id="rId13"/>
    <p:sldId id="291" r:id="rId14"/>
    <p:sldId id="292" r:id="rId15"/>
    <p:sldId id="293" r:id="rId16"/>
    <p:sldId id="273" r:id="rId17"/>
    <p:sldId id="274" r:id="rId18"/>
    <p:sldId id="275" r:id="rId19"/>
    <p:sldId id="285" r:id="rId20"/>
    <p:sldId id="297" r:id="rId21"/>
    <p:sldId id="287" r:id="rId22"/>
    <p:sldId id="286" r:id="rId23"/>
    <p:sldId id="283" r:id="rId24"/>
    <p:sldId id="279" r:id="rId25"/>
    <p:sldId id="282" r:id="rId26"/>
    <p:sldId id="280" r:id="rId27"/>
    <p:sldId id="281" r:id="rId28"/>
    <p:sldId id="294" r:id="rId29"/>
    <p:sldId id="284" r:id="rId30"/>
    <p:sldId id="266" r:id="rId31"/>
    <p:sldId id="258" r:id="rId32"/>
    <p:sldId id="259" r:id="rId33"/>
    <p:sldId id="260" r:id="rId34"/>
    <p:sldId id="261" r:id="rId35"/>
    <p:sldId id="268" r:id="rId36"/>
    <p:sldId id="269" r:id="rId37"/>
    <p:sldId id="270" r:id="rId38"/>
  </p:sldIdLst>
  <p:sldSz cx="9144000" cy="6858000" type="screen4x3"/>
  <p:notesSz cx="6858000" cy="92964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7" autoAdjust="0"/>
    <p:restoredTop sz="94620" autoAdjust="0"/>
  </p:normalViewPr>
  <p:slideViewPr>
    <p:cSldViewPr>
      <p:cViewPr varScale="1">
        <p:scale>
          <a:sx n="45" d="100"/>
          <a:sy n="45" d="100"/>
        </p:scale>
        <p:origin x="-1038"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FCBEA0D-FCC9-4092-B10C-1F18C00F0471}" type="doc">
      <dgm:prSet loTypeId="urn:microsoft.com/office/officeart/2005/8/layout/venn1" loCatId="relationship" qsTypeId="urn:microsoft.com/office/officeart/2005/8/quickstyle/simple1" qsCatId="simple" csTypeId="urn:microsoft.com/office/officeart/2005/8/colors/accent1_2" csCatId="accent1" phldr="0"/>
      <dgm:spPr/>
    </dgm:pt>
    <dgm:pt modelId="{E1A82533-3A33-4350-9307-6066DA7208A0}">
      <dgm:prSet phldrT="[Text]" phldr="1"/>
      <dgm:spPr/>
      <dgm:t>
        <a:bodyPr/>
        <a:lstStyle/>
        <a:p>
          <a:endParaRPr lang="en-US" dirty="0"/>
        </a:p>
      </dgm:t>
    </dgm:pt>
    <dgm:pt modelId="{784FCF16-C9D2-4FCE-9528-B3B89E9759DA}" type="parTrans" cxnId="{95B8E239-4966-4B3E-95E1-C6F46BCF580A}">
      <dgm:prSet/>
      <dgm:spPr/>
      <dgm:t>
        <a:bodyPr/>
        <a:lstStyle/>
        <a:p>
          <a:endParaRPr lang="en-US"/>
        </a:p>
      </dgm:t>
    </dgm:pt>
    <dgm:pt modelId="{EE01F0A1-10BB-4B53-BA95-3E6E39A1F51A}" type="sibTrans" cxnId="{95B8E239-4966-4B3E-95E1-C6F46BCF580A}">
      <dgm:prSet/>
      <dgm:spPr/>
      <dgm:t>
        <a:bodyPr/>
        <a:lstStyle/>
        <a:p>
          <a:endParaRPr lang="en-US"/>
        </a:p>
      </dgm:t>
    </dgm:pt>
    <dgm:pt modelId="{FAB94DC1-7115-4EB4-A1E2-9F7D97579F1A}">
      <dgm:prSet phldrT="[Text]" phldr="1"/>
      <dgm:spPr/>
      <dgm:t>
        <a:bodyPr/>
        <a:lstStyle/>
        <a:p>
          <a:endParaRPr lang="en-US" dirty="0"/>
        </a:p>
      </dgm:t>
    </dgm:pt>
    <dgm:pt modelId="{7FB23794-B17C-41CC-8F1B-2B0B9F9469F2}" type="parTrans" cxnId="{4F68A5F8-910D-4F28-B98F-331746ADE908}">
      <dgm:prSet/>
      <dgm:spPr/>
      <dgm:t>
        <a:bodyPr/>
        <a:lstStyle/>
        <a:p>
          <a:endParaRPr lang="en-US"/>
        </a:p>
      </dgm:t>
    </dgm:pt>
    <dgm:pt modelId="{A8A9E0B6-EE8A-4669-A4B7-F337158F5732}" type="sibTrans" cxnId="{4F68A5F8-910D-4F28-B98F-331746ADE908}">
      <dgm:prSet/>
      <dgm:spPr/>
      <dgm:t>
        <a:bodyPr/>
        <a:lstStyle/>
        <a:p>
          <a:endParaRPr lang="en-US"/>
        </a:p>
      </dgm:t>
    </dgm:pt>
    <dgm:pt modelId="{26453A9E-C2E1-4BCA-8D5C-284A177D6BB9}" type="pres">
      <dgm:prSet presAssocID="{4FCBEA0D-FCC9-4092-B10C-1F18C00F0471}" presName="compositeShape" presStyleCnt="0">
        <dgm:presLayoutVars>
          <dgm:chMax val="7"/>
          <dgm:dir/>
          <dgm:resizeHandles val="exact"/>
        </dgm:presLayoutVars>
      </dgm:prSet>
      <dgm:spPr/>
    </dgm:pt>
    <dgm:pt modelId="{193407FB-431D-4DBA-90A7-5A702B5AF8AD}" type="pres">
      <dgm:prSet presAssocID="{E1A82533-3A33-4350-9307-6066DA7208A0}" presName="circ1" presStyleLbl="vennNode1" presStyleIdx="0" presStyleCnt="2" custLinFactNeighborX="3517" custLinFactNeighborY="2305"/>
      <dgm:spPr/>
      <dgm:t>
        <a:bodyPr/>
        <a:lstStyle/>
        <a:p>
          <a:endParaRPr lang="en-US"/>
        </a:p>
      </dgm:t>
    </dgm:pt>
    <dgm:pt modelId="{F1204B19-7CB1-4BBC-BB07-509E8BEE1301}" type="pres">
      <dgm:prSet presAssocID="{E1A82533-3A33-4350-9307-6066DA7208A0}" presName="circ1Tx" presStyleLbl="revTx" presStyleIdx="0" presStyleCnt="0">
        <dgm:presLayoutVars>
          <dgm:chMax val="0"/>
          <dgm:chPref val="0"/>
          <dgm:bulletEnabled val="1"/>
        </dgm:presLayoutVars>
      </dgm:prSet>
      <dgm:spPr/>
      <dgm:t>
        <a:bodyPr/>
        <a:lstStyle/>
        <a:p>
          <a:endParaRPr lang="en-US"/>
        </a:p>
      </dgm:t>
    </dgm:pt>
    <dgm:pt modelId="{B394B00F-9E67-4F83-8B40-4E3A6FB6C39E}" type="pres">
      <dgm:prSet presAssocID="{FAB94DC1-7115-4EB4-A1E2-9F7D97579F1A}" presName="circ2" presStyleLbl="vennNode1" presStyleIdx="1" presStyleCnt="2"/>
      <dgm:spPr/>
      <dgm:t>
        <a:bodyPr/>
        <a:lstStyle/>
        <a:p>
          <a:endParaRPr lang="en-US"/>
        </a:p>
      </dgm:t>
    </dgm:pt>
    <dgm:pt modelId="{E79BFABB-3F55-4860-8DC3-DA4CCFB06B38}" type="pres">
      <dgm:prSet presAssocID="{FAB94DC1-7115-4EB4-A1E2-9F7D97579F1A}" presName="circ2Tx" presStyleLbl="revTx" presStyleIdx="0" presStyleCnt="0">
        <dgm:presLayoutVars>
          <dgm:chMax val="0"/>
          <dgm:chPref val="0"/>
          <dgm:bulletEnabled val="1"/>
        </dgm:presLayoutVars>
      </dgm:prSet>
      <dgm:spPr/>
      <dgm:t>
        <a:bodyPr/>
        <a:lstStyle/>
        <a:p>
          <a:endParaRPr lang="en-US"/>
        </a:p>
      </dgm:t>
    </dgm:pt>
  </dgm:ptLst>
  <dgm:cxnLst>
    <dgm:cxn modelId="{2E8E84D5-FB7F-45BF-BE67-47AE38855A20}" type="presOf" srcId="{E1A82533-3A33-4350-9307-6066DA7208A0}" destId="{193407FB-431D-4DBA-90A7-5A702B5AF8AD}" srcOrd="0" destOrd="0" presId="urn:microsoft.com/office/officeart/2005/8/layout/venn1"/>
    <dgm:cxn modelId="{254AB11F-3B5F-4167-BFC4-0936DF10F156}" type="presOf" srcId="{E1A82533-3A33-4350-9307-6066DA7208A0}" destId="{F1204B19-7CB1-4BBC-BB07-509E8BEE1301}" srcOrd="1" destOrd="0" presId="urn:microsoft.com/office/officeart/2005/8/layout/venn1"/>
    <dgm:cxn modelId="{02C374C9-7E86-431C-99FD-59A010C773BC}" type="presOf" srcId="{FAB94DC1-7115-4EB4-A1E2-9F7D97579F1A}" destId="{B394B00F-9E67-4F83-8B40-4E3A6FB6C39E}" srcOrd="0" destOrd="0" presId="urn:microsoft.com/office/officeart/2005/8/layout/venn1"/>
    <dgm:cxn modelId="{0071379D-368E-467C-ADBA-FA07FAC2B906}" type="presOf" srcId="{4FCBEA0D-FCC9-4092-B10C-1F18C00F0471}" destId="{26453A9E-C2E1-4BCA-8D5C-284A177D6BB9}" srcOrd="0" destOrd="0" presId="urn:microsoft.com/office/officeart/2005/8/layout/venn1"/>
    <dgm:cxn modelId="{95B8E239-4966-4B3E-95E1-C6F46BCF580A}" srcId="{4FCBEA0D-FCC9-4092-B10C-1F18C00F0471}" destId="{E1A82533-3A33-4350-9307-6066DA7208A0}" srcOrd="0" destOrd="0" parTransId="{784FCF16-C9D2-4FCE-9528-B3B89E9759DA}" sibTransId="{EE01F0A1-10BB-4B53-BA95-3E6E39A1F51A}"/>
    <dgm:cxn modelId="{B68E2742-28CF-49CF-B0DC-74A66E131EB4}" type="presOf" srcId="{FAB94DC1-7115-4EB4-A1E2-9F7D97579F1A}" destId="{E79BFABB-3F55-4860-8DC3-DA4CCFB06B38}" srcOrd="1" destOrd="0" presId="urn:microsoft.com/office/officeart/2005/8/layout/venn1"/>
    <dgm:cxn modelId="{4F68A5F8-910D-4F28-B98F-331746ADE908}" srcId="{4FCBEA0D-FCC9-4092-B10C-1F18C00F0471}" destId="{FAB94DC1-7115-4EB4-A1E2-9F7D97579F1A}" srcOrd="1" destOrd="0" parTransId="{7FB23794-B17C-41CC-8F1B-2B0B9F9469F2}" sibTransId="{A8A9E0B6-EE8A-4669-A4B7-F337158F5732}"/>
    <dgm:cxn modelId="{BDB454CC-42BC-4442-A702-AF224F3178D7}" type="presParOf" srcId="{26453A9E-C2E1-4BCA-8D5C-284A177D6BB9}" destId="{193407FB-431D-4DBA-90A7-5A702B5AF8AD}" srcOrd="0" destOrd="0" presId="urn:microsoft.com/office/officeart/2005/8/layout/venn1"/>
    <dgm:cxn modelId="{1464347D-69B1-4676-949E-16698E4A84D6}" type="presParOf" srcId="{26453A9E-C2E1-4BCA-8D5C-284A177D6BB9}" destId="{F1204B19-7CB1-4BBC-BB07-509E8BEE1301}" srcOrd="1" destOrd="0" presId="urn:microsoft.com/office/officeart/2005/8/layout/venn1"/>
    <dgm:cxn modelId="{9467BB29-771A-40E1-ABCD-40AF5BAD4A8B}" type="presParOf" srcId="{26453A9E-C2E1-4BCA-8D5C-284A177D6BB9}" destId="{B394B00F-9E67-4F83-8B40-4E3A6FB6C39E}" srcOrd="2" destOrd="0" presId="urn:microsoft.com/office/officeart/2005/8/layout/venn1"/>
    <dgm:cxn modelId="{343CF277-9F82-4DBB-9238-D507EA954CFE}" type="presParOf" srcId="{26453A9E-C2E1-4BCA-8D5C-284A177D6BB9}" destId="{E79BFABB-3F55-4860-8DC3-DA4CCFB06B38}" srcOrd="3"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64820"/>
          </a:xfrm>
          <a:prstGeom prst="rect">
            <a:avLst/>
          </a:prstGeom>
        </p:spPr>
        <p:txBody>
          <a:bodyPr vert="horz" lIns="91440" tIns="45720" rIns="91440" bIns="45720" rtlCol="0"/>
          <a:lstStyle>
            <a:lvl1pPr algn="r">
              <a:defRPr sz="1200"/>
            </a:lvl1pPr>
          </a:lstStyle>
          <a:p>
            <a:fld id="{D8298D1A-0A12-4DBB-9BE1-694932C413AB}" type="datetimeFigureOut">
              <a:rPr lang="en-US" smtClean="0"/>
              <a:pPr/>
              <a:t>11/13/2012</a:t>
            </a:fld>
            <a:endParaRPr lang="en-US"/>
          </a:p>
        </p:txBody>
      </p:sp>
      <p:sp>
        <p:nvSpPr>
          <p:cNvPr id="4" name="Footer Placeholder 3"/>
          <p:cNvSpPr>
            <a:spLocks noGrp="1"/>
          </p:cNvSpPr>
          <p:nvPr>
            <p:ph type="ftr" sz="quarter" idx="2"/>
          </p:nvPr>
        </p:nvSpPr>
        <p:spPr>
          <a:xfrm>
            <a:off x="0" y="8829967"/>
            <a:ext cx="2971800" cy="46482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829967"/>
            <a:ext cx="2971800" cy="464820"/>
          </a:xfrm>
          <a:prstGeom prst="rect">
            <a:avLst/>
          </a:prstGeom>
        </p:spPr>
        <p:txBody>
          <a:bodyPr vert="horz" lIns="91440" tIns="45720" rIns="91440" bIns="45720" rtlCol="0" anchor="b"/>
          <a:lstStyle>
            <a:lvl1pPr algn="r">
              <a:defRPr sz="1200"/>
            </a:lvl1pPr>
          </a:lstStyle>
          <a:p>
            <a:fld id="{EC0D211F-529C-417D-84C9-DF8486494A30}" type="slidenum">
              <a:rPr lang="en-US" smtClean="0"/>
              <a:pPr/>
              <a:t>‹#›</a:t>
            </a:fld>
            <a:endParaRPr lang="en-US"/>
          </a:p>
        </p:txBody>
      </p:sp>
    </p:spTree>
    <p:extLst>
      <p:ext uri="{BB962C8B-B14F-4D97-AF65-F5344CB8AC3E}">
        <p14:creationId xmlns:p14="http://schemas.microsoft.com/office/powerpoint/2010/main" val="184781232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6482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08FF4761-1A46-442B-B82B-952E8815D839}" type="datetimeFigureOut">
              <a:rPr lang="en-US"/>
              <a:pPr>
                <a:defRPr/>
              </a:pPr>
              <a:t>11/13/2012</a:t>
            </a:fld>
            <a:endParaRPr lang="en-US"/>
          </a:p>
        </p:txBody>
      </p:sp>
      <p:sp>
        <p:nvSpPr>
          <p:cNvPr id="4" name="Slide Image Placeholder 3"/>
          <p:cNvSpPr>
            <a:spLocks noGrp="1" noRot="1" noChangeAspect="1"/>
          </p:cNvSpPr>
          <p:nvPr>
            <p:ph type="sldImg" idx="2"/>
          </p:nvPr>
        </p:nvSpPr>
        <p:spPr>
          <a:xfrm>
            <a:off x="1104900" y="696913"/>
            <a:ext cx="4648200" cy="348615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415790"/>
            <a:ext cx="5486400" cy="418338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829967"/>
            <a:ext cx="2971800" cy="46482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829967"/>
            <a:ext cx="2971800" cy="46482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9A04DE16-FFD2-487F-9F20-8C3AF3880B1C}" type="slidenum">
              <a:rPr lang="en-US"/>
              <a:pPr>
                <a:defRPr/>
              </a:pPr>
              <a:t>‹#›</a:t>
            </a:fld>
            <a:endParaRPr lang="en-US"/>
          </a:p>
        </p:txBody>
      </p:sp>
    </p:spTree>
    <p:extLst>
      <p:ext uri="{BB962C8B-B14F-4D97-AF65-F5344CB8AC3E}">
        <p14:creationId xmlns:p14="http://schemas.microsoft.com/office/powerpoint/2010/main" val="276606925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Grp="1" noChangeArrowheads="1"/>
          </p:cNvSpPr>
          <p:nvPr>
            <p:ph type="hdr" sz="quarter"/>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r>
              <a:rPr lang="en-US" smtClean="0"/>
              <a:t>Genes, Mitosis and Cytokinesis</a:t>
            </a:r>
          </a:p>
        </p:txBody>
      </p:sp>
      <p:sp>
        <p:nvSpPr>
          <p:cNvPr id="20482"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59D8A045-69CD-418C-83AD-B9F36D931108}" type="datetime1">
              <a:rPr lang="en-US"/>
              <a:pPr fontAlgn="base">
                <a:spcBef>
                  <a:spcPct val="0"/>
                </a:spcBef>
                <a:spcAft>
                  <a:spcPct val="0"/>
                </a:spcAft>
                <a:defRPr/>
              </a:pPr>
              <a:t>11/13/2012</a:t>
            </a:fld>
            <a:endParaRPr lang="en-US"/>
          </a:p>
        </p:txBody>
      </p:sp>
      <p:sp>
        <p:nvSpPr>
          <p:cNvPr id="20483"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G. Podgorski, Biol. 1010</a:t>
            </a:r>
          </a:p>
        </p:txBody>
      </p:sp>
      <p:sp>
        <p:nvSpPr>
          <p:cNvPr id="20484"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88302D6-DF10-4A72-8283-469C519EFC74}" type="slidenum">
              <a:rPr lang="en-US"/>
              <a:pPr fontAlgn="base">
                <a:spcBef>
                  <a:spcPct val="0"/>
                </a:spcBef>
                <a:spcAft>
                  <a:spcPct val="0"/>
                </a:spcAft>
                <a:defRPr/>
              </a:pPr>
              <a:t>2</a:t>
            </a:fld>
            <a:endParaRPr lang="en-US"/>
          </a:p>
        </p:txBody>
      </p:sp>
      <p:sp>
        <p:nvSpPr>
          <p:cNvPr id="20485" name="Rectangle 2"/>
          <p:cNvSpPr>
            <a:spLocks noGrp="1" noRot="1" noChangeAspect="1" noChangeArrowheads="1" noTextEdit="1"/>
          </p:cNvSpPr>
          <p:nvPr>
            <p:ph type="sldImg"/>
          </p:nvPr>
        </p:nvSpPr>
        <p:spPr bwMode="auto">
          <a:xfrm>
            <a:off x="1108075" y="696913"/>
            <a:ext cx="4645025" cy="3484562"/>
          </a:xfrm>
          <a:noFill/>
          <a:ln>
            <a:solidFill>
              <a:srgbClr val="000000"/>
            </a:solidFill>
            <a:miter lim="800000"/>
            <a:headEnd/>
            <a:tailEnd/>
          </a:ln>
        </p:spPr>
      </p:sp>
      <p:sp>
        <p:nvSpPr>
          <p:cNvPr id="2048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EDC1BF0E-095A-472B-83D9-0D4922415BA4}" type="datetimeFigureOut">
              <a:rPr lang="en-US"/>
              <a:pPr>
                <a:defRPr/>
              </a:pPr>
              <a:t>11/13/2012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1D0922E-4C0D-42B1-9D81-05C6A6AAC284}"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7945674E-7B1A-4FDC-827D-EC2A7D118210}" type="datetimeFigureOut">
              <a:rPr lang="en-US"/>
              <a:pPr>
                <a:defRPr/>
              </a:pPr>
              <a:t>11/13/2012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14F5E39-A2C4-4D9E-9F22-6A80CC5B09D2}"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17EF1923-792F-4ACC-905A-133119AFCA19}" type="datetimeFigureOut">
              <a:rPr lang="en-US"/>
              <a:pPr>
                <a:defRPr/>
              </a:pPr>
              <a:t>11/13/2012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320806C-C9F1-4F3E-B5E0-9DB049F7FE18}"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p:txBody>
          <a:bodyPr/>
          <a:lstStyle>
            <a:lvl1pPr>
              <a:defRPr/>
            </a:lvl1pPr>
          </a:lstStyle>
          <a:p>
            <a:pPr>
              <a:defRPr/>
            </a:pPr>
            <a:endParaRPr lang="en-US"/>
          </a:p>
        </p:txBody>
      </p:sp>
      <p:sp>
        <p:nvSpPr>
          <p:cNvPr id="7" name="Rectangle 5"/>
          <p:cNvSpPr>
            <a:spLocks noGrp="1" noChangeArrowheads="1"/>
          </p:cNvSpPr>
          <p:nvPr>
            <p:ph type="ftr" sz="quarter" idx="11"/>
          </p:nvPr>
        </p:nvSpPr>
        <p:spPr/>
        <p:txBody>
          <a:bodyPr/>
          <a:lstStyle>
            <a:lvl1pPr>
              <a:defRPr/>
            </a:lvl1pPr>
          </a:lstStyle>
          <a:p>
            <a:pPr>
              <a:defRPr/>
            </a:pPr>
            <a:endParaRPr lang="en-US"/>
          </a:p>
        </p:txBody>
      </p:sp>
      <p:sp>
        <p:nvSpPr>
          <p:cNvPr id="8" name="Rectangle 6"/>
          <p:cNvSpPr>
            <a:spLocks noGrp="1" noChangeArrowheads="1"/>
          </p:cNvSpPr>
          <p:nvPr>
            <p:ph type="sldNum" sz="quarter" idx="12"/>
          </p:nvPr>
        </p:nvSpPr>
        <p:spPr/>
        <p:txBody>
          <a:bodyPr/>
          <a:lstStyle>
            <a:lvl1pPr>
              <a:defRPr/>
            </a:lvl1pPr>
          </a:lstStyle>
          <a:p>
            <a:pPr>
              <a:defRPr/>
            </a:pPr>
            <a:fld id="{2108A2CB-AE01-4D59-AC14-A0968161BD95}"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p:txBody>
          <a:bodyPr/>
          <a:lstStyle>
            <a:lvl1pPr>
              <a:defRPr/>
            </a:lvl1pPr>
          </a:lstStyle>
          <a:p>
            <a:pPr>
              <a:defRPr/>
            </a:pPr>
            <a:endParaRPr lang="en-US"/>
          </a:p>
        </p:txBody>
      </p:sp>
      <p:sp>
        <p:nvSpPr>
          <p:cNvPr id="6" name="Rectangle 5"/>
          <p:cNvSpPr>
            <a:spLocks noGrp="1" noChangeArrowheads="1"/>
          </p:cNvSpPr>
          <p:nvPr>
            <p:ph type="ftr" sz="quarter" idx="11"/>
          </p:nvPr>
        </p:nvSpPr>
        <p:spPr/>
        <p:txBody>
          <a:bodyPr/>
          <a:lstStyle>
            <a:lvl1pPr>
              <a:defRPr/>
            </a:lvl1pPr>
          </a:lstStyle>
          <a:p>
            <a:pPr>
              <a:defRPr/>
            </a:pPr>
            <a:endParaRPr lang="en-US"/>
          </a:p>
        </p:txBody>
      </p:sp>
      <p:sp>
        <p:nvSpPr>
          <p:cNvPr id="7" name="Rectangle 6"/>
          <p:cNvSpPr>
            <a:spLocks noGrp="1" noChangeArrowheads="1"/>
          </p:cNvSpPr>
          <p:nvPr>
            <p:ph type="sldNum" sz="quarter" idx="12"/>
          </p:nvPr>
        </p:nvSpPr>
        <p:spPr/>
        <p:txBody>
          <a:bodyPr/>
          <a:lstStyle>
            <a:lvl1pPr>
              <a:defRPr/>
            </a:lvl1pPr>
          </a:lstStyle>
          <a:p>
            <a:pPr>
              <a:defRPr/>
            </a:pPr>
            <a:fld id="{174D6919-C2A5-4CE2-AF98-7FB9D5368869}"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AndTx">
  <p:cSld name="Title, 2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half" idx="3"/>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p:txBody>
          <a:bodyPr/>
          <a:lstStyle>
            <a:lvl1pPr>
              <a:defRPr/>
            </a:lvl1pPr>
          </a:lstStyle>
          <a:p>
            <a:pPr>
              <a:defRPr/>
            </a:pPr>
            <a:endParaRPr lang="en-US"/>
          </a:p>
        </p:txBody>
      </p:sp>
      <p:sp>
        <p:nvSpPr>
          <p:cNvPr id="7" name="Rectangle 5"/>
          <p:cNvSpPr>
            <a:spLocks noGrp="1" noChangeArrowheads="1"/>
          </p:cNvSpPr>
          <p:nvPr>
            <p:ph type="ftr" sz="quarter" idx="11"/>
          </p:nvPr>
        </p:nvSpPr>
        <p:spPr/>
        <p:txBody>
          <a:bodyPr/>
          <a:lstStyle>
            <a:lvl1pPr>
              <a:defRPr/>
            </a:lvl1pPr>
          </a:lstStyle>
          <a:p>
            <a:pPr>
              <a:defRPr/>
            </a:pPr>
            <a:endParaRPr lang="en-US"/>
          </a:p>
        </p:txBody>
      </p:sp>
      <p:sp>
        <p:nvSpPr>
          <p:cNvPr id="8" name="Rectangle 6"/>
          <p:cNvSpPr>
            <a:spLocks noGrp="1" noChangeArrowheads="1"/>
          </p:cNvSpPr>
          <p:nvPr>
            <p:ph type="sldNum" sz="quarter" idx="12"/>
          </p:nvPr>
        </p:nvSpPr>
        <p:spPr/>
        <p:txBody>
          <a:bodyPr/>
          <a:lstStyle>
            <a:lvl1pPr>
              <a:defRPr/>
            </a:lvl1pPr>
          </a:lstStyle>
          <a:p>
            <a:pPr>
              <a:defRPr/>
            </a:pPr>
            <a:fld id="{3A292061-7FDA-4F01-BDD6-3B32CAAF5B1C}"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EB1CCA44-9F09-488B-A92C-39AC5C4EDFB7}" type="datetimeFigureOut">
              <a:rPr lang="en-US"/>
              <a:pPr>
                <a:defRPr/>
              </a:pPr>
              <a:t>11/13/2012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C69AD6A-CEBD-4C91-96E4-B993F608D558}"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CECB6F7B-059A-4EF6-A6E5-88249556EBEF}" type="datetimeFigureOut">
              <a:rPr lang="en-US"/>
              <a:pPr>
                <a:defRPr/>
              </a:pPr>
              <a:t>11/13/2012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EA9A81E-1160-476E-9249-F37D8858390A}"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6A765D6D-567F-42A7-A577-2CF4D0BCAAFF}" type="datetimeFigureOut">
              <a:rPr lang="en-US"/>
              <a:pPr>
                <a:defRPr/>
              </a:pPr>
              <a:t>11/13/2012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99555C95-3145-4EAD-9953-EC1FE059B018}"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C0ADDB4F-C2E3-4248-A13A-D586227CA414}" type="datetimeFigureOut">
              <a:rPr lang="en-US"/>
              <a:pPr>
                <a:defRPr/>
              </a:pPr>
              <a:t>11/13/2012</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97595172-1C46-47A8-A168-910FA1D39099}"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73C9B7BA-A20D-4109-8CB1-ABD118B0E78C}" type="datetimeFigureOut">
              <a:rPr lang="en-US"/>
              <a:pPr>
                <a:defRPr/>
              </a:pPr>
              <a:t>11/13/2012</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1BB03FF9-1DC8-4FAE-9532-F6D9F09E93E1}"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9027788B-B0F4-44BE-AED7-A859B5B9762C}" type="datetimeFigureOut">
              <a:rPr lang="en-US"/>
              <a:pPr>
                <a:defRPr/>
              </a:pPr>
              <a:t>11/13/2012</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3FA407E6-0E93-421F-965F-536A211632E9}"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2AC06EB8-94CA-468D-A5D7-A3337A21F6CC}" type="datetimeFigureOut">
              <a:rPr lang="en-US"/>
              <a:pPr>
                <a:defRPr/>
              </a:pPr>
              <a:t>11/13/2012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C1BB2BF-796C-4CDE-9159-AC7D8C6408C5}"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9CC852F6-DD4F-4289-A29E-BC968B9FAECE}" type="datetimeFigureOut">
              <a:rPr lang="en-US"/>
              <a:pPr>
                <a:defRPr/>
              </a:pPr>
              <a:t>11/13/2012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0A3E46A-D3C8-440E-8AF8-B6935261E2F1}"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BB4CA0FF-59E8-4896-81B5-F88FC9239937}" type="datetimeFigureOut">
              <a:rPr lang="en-US"/>
              <a:pPr>
                <a:defRPr/>
              </a:pPr>
              <a:t>11/13/2012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BE348E3E-C2CF-4FEC-A1B6-6FAA784AB5D3}"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 id="2147483664" r:id="rId12"/>
    <p:sldLayoutId id="2147483665" r:id="rId13"/>
    <p:sldLayoutId id="2147483666" r:id="rId14"/>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14.xml"/><Relationship Id="rId1" Type="http://schemas.openxmlformats.org/officeDocument/2006/relationships/tags" Target="../tags/tag1.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png"/><Relationship Id="rId2" Type="http://schemas.openxmlformats.org/officeDocument/2006/relationships/slideLayout" Target="../slideLayouts/slideLayout12.xml"/><Relationship Id="rId1" Type="http://schemas.openxmlformats.org/officeDocument/2006/relationships/tags" Target="../tags/tag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Layout" Target="../slideLayouts/slideLayout12.xml"/><Relationship Id="rId1" Type="http://schemas.openxmlformats.org/officeDocument/2006/relationships/tags" Target="../tags/tag3.xml"/><Relationship Id="rId5" Type="http://schemas.openxmlformats.org/officeDocument/2006/relationships/image" Target="../media/image1.png"/><Relationship Id="rId4" Type="http://schemas.openxmlformats.org/officeDocument/2006/relationships/image" Target="../media/image16.jpeg"/></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Layout" Target="../slideLayouts/slideLayout12.xml"/><Relationship Id="rId1" Type="http://schemas.openxmlformats.org/officeDocument/2006/relationships/tags" Target="../tags/tag4.xml"/><Relationship Id="rId5" Type="http://schemas.openxmlformats.org/officeDocument/2006/relationships/image" Target="../media/image1.png"/><Relationship Id="rId4" Type="http://schemas.openxmlformats.org/officeDocument/2006/relationships/image" Target="../media/image17.jpeg"/></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slideLayout" Target="../slideLayouts/slideLayout12.xml"/><Relationship Id="rId1" Type="http://schemas.openxmlformats.org/officeDocument/2006/relationships/tags" Target="../tags/tag5.xml"/><Relationship Id="rId5" Type="http://schemas.openxmlformats.org/officeDocument/2006/relationships/image" Target="../media/image1.png"/><Relationship Id="rId4" Type="http://schemas.openxmlformats.org/officeDocument/2006/relationships/image" Target="../media/image18.jpeg"/></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slideLayout" Target="../slideLayouts/slideLayout12.xml"/><Relationship Id="rId1" Type="http://schemas.openxmlformats.org/officeDocument/2006/relationships/tags" Target="../tags/tag6.xml"/><Relationship Id="rId5" Type="http://schemas.openxmlformats.org/officeDocument/2006/relationships/image" Target="../media/image1.png"/><Relationship Id="rId4" Type="http://schemas.openxmlformats.org/officeDocument/2006/relationships/image" Target="../media/image19.jpeg"/></Relationships>
</file>

<file path=ppt/slides/_rels/slide1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image" Target="../media/image3.wmf"/></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7.png"/><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5.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slideLayout" Target="../slideLayouts/slideLayout12.xml"/><Relationship Id="rId1" Type="http://schemas.openxmlformats.org/officeDocument/2006/relationships/tags" Target="../tags/tag7.xml"/><Relationship Id="rId4" Type="http://schemas.openxmlformats.org/officeDocument/2006/relationships/image" Target="../media/image31.png"/></Relationships>
</file>

<file path=ppt/slides/_rels/slide3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Layout" Target="../slideLayouts/slideLayout12.xml"/><Relationship Id="rId1" Type="http://schemas.openxmlformats.org/officeDocument/2006/relationships/tags" Target="../tags/tag8.xml"/><Relationship Id="rId4" Type="http://schemas.openxmlformats.org/officeDocument/2006/relationships/image" Target="../media/image5.jpeg"/></Relationships>
</file>

<file path=ppt/slides/_rels/slide3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slideLayout" Target="../slideLayouts/slideLayout12.xml"/><Relationship Id="rId1" Type="http://schemas.openxmlformats.org/officeDocument/2006/relationships/tags" Target="../tags/tag9.xml"/><Relationship Id="rId5" Type="http://schemas.openxmlformats.org/officeDocument/2006/relationships/image" Target="../media/image34.png"/><Relationship Id="rId4" Type="http://schemas.openxmlformats.org/officeDocument/2006/relationships/image" Target="../media/image33.jpeg"/></Relationships>
</file>

<file path=ppt/slides/_rels/slide3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slideLayout" Target="../slideLayouts/slideLayout12.xml"/><Relationship Id="rId1" Type="http://schemas.openxmlformats.org/officeDocument/2006/relationships/tags" Target="../tags/tag10.xml"/><Relationship Id="rId4" Type="http://schemas.openxmlformats.org/officeDocument/2006/relationships/image" Target="../media/image36.png"/></Relationships>
</file>

<file path=ppt/slides/_rels/slide3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slideLayout" Target="../slideLayouts/slideLayout13.xml"/><Relationship Id="rId1" Type="http://schemas.openxmlformats.org/officeDocument/2006/relationships/tags" Target="../tags/tag11.xml"/></Relationships>
</file>

<file path=ppt/slides/_rels/slide3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2.xml"/></Relationships>
</file>

<file path=ppt/slides/_rels/slide3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slideLayout" Target="../slideLayouts/slideLayout12.xml"/><Relationship Id="rId1" Type="http://schemas.openxmlformats.org/officeDocument/2006/relationships/tags" Target="../tags/tag13.xml"/><Relationship Id="rId5" Type="http://schemas.openxmlformats.org/officeDocument/2006/relationships/image" Target="../media/image40.png"/><Relationship Id="rId4" Type="http://schemas.openxmlformats.org/officeDocument/2006/relationships/image" Target="../media/image39.png"/></Relationships>
</file>

<file path=ppt/slides/_rels/slide3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4.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0.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4"/>
          <p:cNvSpPr>
            <a:spLocks noGrp="1"/>
          </p:cNvSpPr>
          <p:nvPr>
            <p:ph type="ctrTitle"/>
          </p:nvPr>
        </p:nvSpPr>
        <p:spPr>
          <a:xfrm>
            <a:off x="838200" y="0"/>
            <a:ext cx="7772400" cy="1470025"/>
          </a:xfrm>
        </p:spPr>
        <p:txBody>
          <a:bodyPr/>
          <a:lstStyle/>
          <a:p>
            <a:pPr eaLnBrk="1" hangingPunct="1"/>
            <a:r>
              <a:rPr lang="en-US" dirty="0" smtClean="0"/>
              <a:t>Mitosis	- Opener</a:t>
            </a:r>
          </a:p>
        </p:txBody>
      </p:sp>
      <p:sp>
        <p:nvSpPr>
          <p:cNvPr id="6" name="Subtitle 5"/>
          <p:cNvSpPr>
            <a:spLocks noGrp="1"/>
          </p:cNvSpPr>
          <p:nvPr>
            <p:ph type="subTitle" idx="1"/>
          </p:nvPr>
        </p:nvSpPr>
        <p:spPr>
          <a:xfrm>
            <a:off x="1676400" y="1600200"/>
            <a:ext cx="6400800" cy="4648200"/>
          </a:xfrm>
        </p:spPr>
        <p:txBody>
          <a:bodyPr rtlCol="0">
            <a:normAutofit/>
          </a:bodyPr>
          <a:lstStyle/>
          <a:p>
            <a:pPr eaLnBrk="1" fontAlgn="auto" hangingPunct="1">
              <a:spcAft>
                <a:spcPts val="0"/>
              </a:spcAft>
              <a:buFont typeface="Arial" pitchFamily="34" charset="0"/>
              <a:buNone/>
              <a:defRPr/>
            </a:pPr>
            <a:r>
              <a:rPr lang="en-US" dirty="0" smtClean="0">
                <a:solidFill>
                  <a:schemeClr val="accent4">
                    <a:lumMod val="75000"/>
                  </a:schemeClr>
                </a:solidFill>
              </a:rPr>
              <a:t>Where did we come from?</a:t>
            </a:r>
          </a:p>
          <a:p>
            <a:pPr eaLnBrk="1" fontAlgn="auto" hangingPunct="1">
              <a:spcAft>
                <a:spcPts val="0"/>
              </a:spcAft>
              <a:buFont typeface="Arial" pitchFamily="34" charset="0"/>
              <a:buNone/>
              <a:defRPr/>
            </a:pPr>
            <a:endParaRPr lang="en-US" dirty="0" smtClean="0">
              <a:solidFill>
                <a:schemeClr val="accent4">
                  <a:lumMod val="75000"/>
                </a:schemeClr>
              </a:solidFill>
            </a:endParaRPr>
          </a:p>
          <a:p>
            <a:pPr eaLnBrk="1" fontAlgn="auto" hangingPunct="1">
              <a:spcAft>
                <a:spcPts val="0"/>
              </a:spcAft>
              <a:buFont typeface="Arial" pitchFamily="34" charset="0"/>
              <a:buNone/>
              <a:defRPr/>
            </a:pPr>
            <a:endParaRPr lang="en-US" dirty="0" smtClean="0">
              <a:solidFill>
                <a:schemeClr val="accent4">
                  <a:lumMod val="75000"/>
                </a:schemeClr>
              </a:solidFill>
            </a:endParaRPr>
          </a:p>
          <a:p>
            <a:pPr eaLnBrk="1" fontAlgn="auto" hangingPunct="1">
              <a:spcAft>
                <a:spcPts val="0"/>
              </a:spcAft>
              <a:buFont typeface="Arial" pitchFamily="34" charset="0"/>
              <a:buNone/>
              <a:defRPr/>
            </a:pPr>
            <a:r>
              <a:rPr lang="en-US" dirty="0" smtClean="0">
                <a:solidFill>
                  <a:schemeClr val="accent4">
                    <a:lumMod val="75000"/>
                  </a:schemeClr>
                </a:solidFill>
              </a:rPr>
              <a:t>What causes cancer?</a:t>
            </a:r>
          </a:p>
          <a:p>
            <a:pPr eaLnBrk="1" fontAlgn="auto" hangingPunct="1">
              <a:spcAft>
                <a:spcPts val="0"/>
              </a:spcAft>
              <a:buFont typeface="Arial" pitchFamily="34" charset="0"/>
              <a:buNone/>
              <a:defRPr/>
            </a:pPr>
            <a:endParaRPr lang="en-US" dirty="0" smtClean="0">
              <a:solidFill>
                <a:schemeClr val="accent4">
                  <a:lumMod val="75000"/>
                </a:schemeClr>
              </a:solidFill>
            </a:endParaRPr>
          </a:p>
          <a:p>
            <a:pPr eaLnBrk="1" fontAlgn="auto" hangingPunct="1">
              <a:spcAft>
                <a:spcPts val="0"/>
              </a:spcAft>
              <a:buFont typeface="Arial" pitchFamily="34" charset="0"/>
              <a:buNone/>
              <a:defRPr/>
            </a:pPr>
            <a:endParaRPr lang="en-US" dirty="0" smtClean="0">
              <a:solidFill>
                <a:schemeClr val="accent4">
                  <a:lumMod val="75000"/>
                </a:schemeClr>
              </a:solidFill>
            </a:endParaRPr>
          </a:p>
          <a:p>
            <a:pPr eaLnBrk="1" fontAlgn="auto" hangingPunct="1">
              <a:spcAft>
                <a:spcPts val="0"/>
              </a:spcAft>
              <a:buFont typeface="Arial" pitchFamily="34" charset="0"/>
              <a:buNone/>
              <a:defRPr/>
            </a:pPr>
            <a:r>
              <a:rPr lang="en-US" dirty="0" smtClean="0">
                <a:solidFill>
                  <a:schemeClr val="accent4">
                    <a:lumMod val="75000"/>
                  </a:schemeClr>
                </a:solidFill>
              </a:rPr>
              <a:t>What happens when we get old?</a:t>
            </a:r>
          </a:p>
          <a:p>
            <a:pPr eaLnBrk="1" fontAlgn="auto" hangingPunct="1">
              <a:spcAft>
                <a:spcPts val="0"/>
              </a:spcAft>
              <a:buFont typeface="Arial" pitchFamily="34" charset="0"/>
              <a:buNone/>
              <a:defRPr/>
            </a:pPr>
            <a:endParaRPr lang="en-US" dirty="0" smtClean="0">
              <a:solidFill>
                <a:schemeClr val="accent4">
                  <a:lumMod val="75000"/>
                </a:schemeClr>
              </a:solidFill>
            </a:endParaRPr>
          </a:p>
          <a:p>
            <a:pPr eaLnBrk="1" fontAlgn="auto" hangingPunct="1">
              <a:spcAft>
                <a:spcPts val="0"/>
              </a:spcAft>
              <a:buFont typeface="Arial" pitchFamily="34" charset="0"/>
              <a:buNone/>
              <a:defRPr/>
            </a:pPr>
            <a:endParaRPr lang="en-US" dirty="0">
              <a:solidFill>
                <a:schemeClr val="accent4">
                  <a:lumMod val="75000"/>
                </a:schemeClr>
              </a:solidFill>
            </a:endParaRPr>
          </a:p>
        </p:txBody>
      </p:sp>
      <p:pic>
        <p:nvPicPr>
          <p:cNvPr id="7" name="Picture 2"/>
          <p:cNvPicPr>
            <a:picLocks noChangeAspect="1" noChangeArrowheads="1"/>
          </p:cNvPicPr>
          <p:nvPr/>
        </p:nvPicPr>
        <p:blipFill>
          <a:blip r:embed="rId2" cstate="print">
            <a:lum bright="20000"/>
          </a:blip>
          <a:srcRect/>
          <a:stretch>
            <a:fillRect/>
          </a:stretch>
        </p:blipFill>
        <p:spPr bwMode="auto">
          <a:xfrm>
            <a:off x="0" y="0"/>
            <a:ext cx="1131888" cy="6858000"/>
          </a:xfrm>
          <a:prstGeom prst="rect">
            <a:avLst/>
          </a:prstGeom>
          <a:noFill/>
          <a:ln w="9525">
            <a:noFill/>
            <a:miter lim="800000"/>
            <a:headEnd/>
            <a:tailEnd/>
          </a:ln>
          <a:effectLst>
            <a:outerShdw blurRad="50800" dist="38100" dir="10800000" algn="r" rotWithShape="0">
              <a:prstClr val="black">
                <a:alpha val="40000"/>
              </a:prstClr>
            </a:outerShdw>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4"/>
          <p:cNvSpPr>
            <a:spLocks noGrp="1" noChangeArrowheads="1"/>
          </p:cNvSpPr>
          <p:nvPr>
            <p:ph type="title"/>
          </p:nvPr>
        </p:nvSpPr>
        <p:spPr/>
        <p:txBody>
          <a:bodyPr/>
          <a:lstStyle/>
          <a:p>
            <a:pPr algn="l" eaLnBrk="1" hangingPunct="1"/>
            <a:r>
              <a:rPr lang="en-US" smtClean="0"/>
              <a:t>Mitosis</a:t>
            </a:r>
          </a:p>
        </p:txBody>
      </p:sp>
      <p:sp>
        <p:nvSpPr>
          <p:cNvPr id="26626" name="Rectangle 6"/>
          <p:cNvSpPr>
            <a:spLocks noGrp="1" noChangeArrowheads="1"/>
          </p:cNvSpPr>
          <p:nvPr>
            <p:ph type="body" sz="half" idx="3"/>
          </p:nvPr>
        </p:nvSpPr>
        <p:spPr>
          <a:xfrm>
            <a:off x="4343400" y="1143000"/>
            <a:ext cx="4343400" cy="5105400"/>
          </a:xfrm>
        </p:spPr>
        <p:txBody>
          <a:bodyPr/>
          <a:lstStyle/>
          <a:p>
            <a:pPr eaLnBrk="1" hangingPunct="1">
              <a:buFont typeface="Arial" charset="0"/>
              <a:buNone/>
            </a:pPr>
            <a:r>
              <a:rPr lang="en-US" sz="2800" u="sng" dirty="0" smtClean="0"/>
              <a:t>Mitosis </a:t>
            </a:r>
            <a:endParaRPr lang="en-US" sz="2800" dirty="0" smtClean="0"/>
          </a:p>
          <a:p>
            <a:pPr eaLnBrk="1" hangingPunct="1">
              <a:buFont typeface="Arial" charset="0"/>
              <a:buNone/>
            </a:pPr>
            <a:r>
              <a:rPr lang="en-US" sz="2800" dirty="0" smtClean="0"/>
              <a:t>	When cells divide and pass on DNA</a:t>
            </a:r>
          </a:p>
          <a:p>
            <a:pPr eaLnBrk="1" hangingPunct="1"/>
            <a:endParaRPr lang="en-US" sz="2800" dirty="0" smtClean="0"/>
          </a:p>
          <a:p>
            <a:pPr eaLnBrk="1" hangingPunct="1">
              <a:buFont typeface="Arial" charset="0"/>
              <a:buNone/>
            </a:pPr>
            <a:r>
              <a:rPr lang="en-US" sz="2800" dirty="0" smtClean="0"/>
              <a:t>	Mitosis occurs in 4 stages</a:t>
            </a:r>
          </a:p>
          <a:p>
            <a:pPr eaLnBrk="1" hangingPunct="1">
              <a:buFont typeface="Arial" charset="0"/>
              <a:buNone/>
            </a:pPr>
            <a:r>
              <a:rPr lang="en-US" sz="2800" dirty="0" smtClean="0">
                <a:solidFill>
                  <a:schemeClr val="folHlink"/>
                </a:solidFill>
              </a:rPr>
              <a:t>		P</a:t>
            </a:r>
            <a:r>
              <a:rPr lang="en-US" sz="2800" dirty="0" smtClean="0"/>
              <a:t>rophase</a:t>
            </a:r>
          </a:p>
          <a:p>
            <a:pPr eaLnBrk="1" hangingPunct="1">
              <a:buFont typeface="Arial" charset="0"/>
              <a:buNone/>
            </a:pPr>
            <a:r>
              <a:rPr lang="en-US" sz="2800" dirty="0" smtClean="0"/>
              <a:t>		</a:t>
            </a:r>
            <a:r>
              <a:rPr lang="en-US" sz="2800" dirty="0" smtClean="0">
                <a:solidFill>
                  <a:schemeClr val="folHlink"/>
                </a:solidFill>
              </a:rPr>
              <a:t>M</a:t>
            </a:r>
            <a:r>
              <a:rPr lang="en-US" sz="2800" dirty="0" smtClean="0"/>
              <a:t>etaphase</a:t>
            </a:r>
          </a:p>
          <a:p>
            <a:pPr eaLnBrk="1" hangingPunct="1">
              <a:buFont typeface="Arial" charset="0"/>
              <a:buNone/>
            </a:pPr>
            <a:r>
              <a:rPr lang="en-US" sz="2800" dirty="0" smtClean="0"/>
              <a:t>		</a:t>
            </a:r>
            <a:r>
              <a:rPr lang="en-US" sz="2800" dirty="0" smtClean="0">
                <a:solidFill>
                  <a:schemeClr val="folHlink"/>
                </a:solidFill>
              </a:rPr>
              <a:t>A</a:t>
            </a:r>
            <a:r>
              <a:rPr lang="en-US" sz="2800" dirty="0" smtClean="0"/>
              <a:t>naphase</a:t>
            </a:r>
          </a:p>
          <a:p>
            <a:pPr eaLnBrk="1" hangingPunct="1">
              <a:buFont typeface="Arial" charset="0"/>
              <a:buNone/>
            </a:pPr>
            <a:r>
              <a:rPr lang="en-US" sz="2800" dirty="0" smtClean="0"/>
              <a:t>		</a:t>
            </a:r>
            <a:r>
              <a:rPr lang="en-US" sz="2800" dirty="0" err="1" smtClean="0">
                <a:solidFill>
                  <a:schemeClr val="folHlink"/>
                </a:solidFill>
              </a:rPr>
              <a:t>T</a:t>
            </a:r>
            <a:r>
              <a:rPr lang="en-US" sz="2800" dirty="0" err="1" smtClean="0"/>
              <a:t>elophase</a:t>
            </a:r>
            <a:endParaRPr lang="en-US" sz="2800" dirty="0" smtClean="0"/>
          </a:p>
          <a:p>
            <a:pPr eaLnBrk="1" hangingPunct="1">
              <a:buFont typeface="Arial" charset="0"/>
              <a:buNone/>
            </a:pPr>
            <a:r>
              <a:rPr lang="en-US" sz="2800" dirty="0" smtClean="0"/>
              <a:t>			</a:t>
            </a:r>
            <a:r>
              <a:rPr lang="en-US" sz="2800" dirty="0" err="1" smtClean="0">
                <a:solidFill>
                  <a:schemeClr val="accent4">
                    <a:lumMod val="75000"/>
                  </a:schemeClr>
                </a:solidFill>
              </a:rPr>
              <a:t>C</a:t>
            </a:r>
            <a:r>
              <a:rPr lang="en-US" sz="2800" dirty="0" err="1" smtClean="0"/>
              <a:t>ytokensis</a:t>
            </a:r>
            <a:endParaRPr lang="en-US" sz="2800" dirty="0" smtClean="0"/>
          </a:p>
          <a:p>
            <a:pPr eaLnBrk="1" hangingPunct="1">
              <a:buFont typeface="Arial" charset="0"/>
              <a:buNone/>
            </a:pPr>
            <a:endParaRPr lang="en-US" sz="2800" dirty="0" smtClean="0"/>
          </a:p>
        </p:txBody>
      </p:sp>
      <p:pic>
        <p:nvPicPr>
          <p:cNvPr id="26627" name="Picture 8" descr="cell_division_2"/>
          <p:cNvPicPr>
            <a:picLocks noGrp="1" noChangeAspect="1" noChangeArrowheads="1"/>
          </p:cNvPicPr>
          <p:nvPr>
            <p:ph sz="quarter" idx="2"/>
          </p:nvPr>
        </p:nvPicPr>
        <p:blipFill>
          <a:blip r:embed="rId3" cstate="print"/>
          <a:srcRect/>
          <a:stretch>
            <a:fillRect/>
          </a:stretch>
        </p:blipFill>
        <p:spPr>
          <a:xfrm>
            <a:off x="381000" y="1676400"/>
            <a:ext cx="3733800" cy="3595688"/>
          </a:xfrm>
        </p:spPr>
      </p:pic>
    </p:spTree>
    <p:custDataLst>
      <p:tags r:id="rId1"/>
    </p:custData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2"/>
          <p:cNvSpPr>
            <a:spLocks noGrp="1" noChangeArrowheads="1"/>
          </p:cNvSpPr>
          <p:nvPr>
            <p:ph type="title"/>
          </p:nvPr>
        </p:nvSpPr>
        <p:spPr/>
        <p:txBody>
          <a:bodyPr/>
          <a:lstStyle/>
          <a:p>
            <a:pPr eaLnBrk="1" hangingPunct="1"/>
            <a:r>
              <a:rPr lang="en-US" smtClean="0"/>
              <a:t>Summary of Mitosis</a:t>
            </a:r>
          </a:p>
        </p:txBody>
      </p:sp>
      <p:sp>
        <p:nvSpPr>
          <p:cNvPr id="31746" name="Rectangle 3"/>
          <p:cNvSpPr>
            <a:spLocks noGrp="1" noChangeArrowheads="1"/>
          </p:cNvSpPr>
          <p:nvPr>
            <p:ph type="body" sz="half" idx="1"/>
          </p:nvPr>
        </p:nvSpPr>
        <p:spPr>
          <a:xfrm>
            <a:off x="1066800" y="1524000"/>
            <a:ext cx="6477000" cy="4525963"/>
          </a:xfrm>
        </p:spPr>
        <p:txBody>
          <a:bodyPr/>
          <a:lstStyle/>
          <a:p>
            <a:pPr eaLnBrk="1" hangingPunct="1">
              <a:lnSpc>
                <a:spcPct val="80000"/>
              </a:lnSpc>
            </a:pPr>
            <a:r>
              <a:rPr lang="en-US" sz="2000" dirty="0" smtClean="0"/>
              <a:t>Prophase: </a:t>
            </a:r>
          </a:p>
          <a:p>
            <a:pPr lvl="2" eaLnBrk="1" hangingPunct="1">
              <a:lnSpc>
                <a:spcPct val="80000"/>
              </a:lnSpc>
            </a:pPr>
            <a:r>
              <a:rPr lang="en-US" sz="2000" dirty="0" smtClean="0"/>
              <a:t>Chromosomes condense</a:t>
            </a:r>
          </a:p>
          <a:p>
            <a:pPr lvl="2" eaLnBrk="1" hangingPunct="1">
              <a:lnSpc>
                <a:spcPct val="80000"/>
              </a:lnSpc>
            </a:pPr>
            <a:r>
              <a:rPr lang="en-US" sz="2000" dirty="0" smtClean="0"/>
              <a:t>Nuclear envelope disappears</a:t>
            </a:r>
          </a:p>
          <a:p>
            <a:pPr lvl="2" eaLnBrk="1" hangingPunct="1">
              <a:lnSpc>
                <a:spcPct val="80000"/>
              </a:lnSpc>
            </a:pPr>
            <a:r>
              <a:rPr lang="en-US" sz="2000" dirty="0" err="1" smtClean="0"/>
              <a:t>Centrioles</a:t>
            </a:r>
            <a:r>
              <a:rPr lang="en-US" sz="2000" dirty="0" smtClean="0"/>
              <a:t> move to opposite sides of the cell</a:t>
            </a:r>
          </a:p>
          <a:p>
            <a:pPr lvl="2" eaLnBrk="1" hangingPunct="1">
              <a:lnSpc>
                <a:spcPct val="80000"/>
              </a:lnSpc>
            </a:pPr>
            <a:r>
              <a:rPr lang="en-US" sz="2000" dirty="0" smtClean="0"/>
              <a:t>Spindle forms and attaches to chromosomes</a:t>
            </a:r>
          </a:p>
          <a:p>
            <a:pPr lvl="2" eaLnBrk="1" hangingPunct="1">
              <a:lnSpc>
                <a:spcPct val="80000"/>
              </a:lnSpc>
            </a:pPr>
            <a:endParaRPr lang="en-US" sz="2000" dirty="0" smtClean="0"/>
          </a:p>
          <a:p>
            <a:pPr eaLnBrk="1" hangingPunct="1">
              <a:lnSpc>
                <a:spcPct val="80000"/>
              </a:lnSpc>
            </a:pPr>
            <a:r>
              <a:rPr lang="en-US" sz="2000" dirty="0" smtClean="0"/>
              <a:t>Metaphase</a:t>
            </a:r>
          </a:p>
          <a:p>
            <a:pPr lvl="2" eaLnBrk="1" hangingPunct="1">
              <a:lnSpc>
                <a:spcPct val="80000"/>
              </a:lnSpc>
            </a:pPr>
            <a:r>
              <a:rPr lang="en-US" sz="2000" dirty="0" smtClean="0"/>
              <a:t>Chromosomes lined up on equator of spindle</a:t>
            </a:r>
          </a:p>
          <a:p>
            <a:pPr lvl="2" eaLnBrk="1" hangingPunct="1">
              <a:lnSpc>
                <a:spcPct val="80000"/>
              </a:lnSpc>
            </a:pPr>
            <a:r>
              <a:rPr lang="en-US" sz="2000" dirty="0" err="1" smtClean="0"/>
              <a:t>Centrioles</a:t>
            </a:r>
            <a:r>
              <a:rPr lang="en-US" sz="2000" dirty="0" smtClean="0"/>
              <a:t> at opposite ends of cell</a:t>
            </a:r>
          </a:p>
          <a:p>
            <a:pPr eaLnBrk="1" hangingPunct="1">
              <a:lnSpc>
                <a:spcPct val="80000"/>
              </a:lnSpc>
            </a:pPr>
            <a:r>
              <a:rPr lang="en-US" sz="2000" dirty="0" smtClean="0"/>
              <a:t>Anaphase</a:t>
            </a:r>
          </a:p>
          <a:p>
            <a:pPr lvl="2" eaLnBrk="1" hangingPunct="1">
              <a:lnSpc>
                <a:spcPct val="80000"/>
              </a:lnSpc>
            </a:pPr>
            <a:r>
              <a:rPr lang="en-US" sz="2000" dirty="0" smtClean="0"/>
              <a:t>Chromosomes divide</a:t>
            </a:r>
          </a:p>
          <a:p>
            <a:pPr lvl="2" eaLnBrk="1" hangingPunct="1">
              <a:lnSpc>
                <a:spcPct val="80000"/>
              </a:lnSpc>
            </a:pPr>
            <a:r>
              <a:rPr lang="en-US" sz="2000" dirty="0" smtClean="0"/>
              <a:t>Chromosomes pulled to opposite poles by the spindle</a:t>
            </a:r>
          </a:p>
          <a:p>
            <a:pPr eaLnBrk="1" hangingPunct="1">
              <a:lnSpc>
                <a:spcPct val="80000"/>
              </a:lnSpc>
            </a:pPr>
            <a:r>
              <a:rPr lang="en-US" sz="2000" dirty="0" err="1" smtClean="0"/>
              <a:t>Telophase</a:t>
            </a:r>
            <a:endParaRPr lang="en-US" sz="2000" dirty="0" smtClean="0"/>
          </a:p>
          <a:p>
            <a:pPr lvl="2" eaLnBrk="1" hangingPunct="1">
              <a:lnSpc>
                <a:spcPct val="80000"/>
              </a:lnSpc>
            </a:pPr>
            <a:r>
              <a:rPr lang="en-US" sz="2000" dirty="0" smtClean="0"/>
              <a:t>Nuclear envelope reappears</a:t>
            </a:r>
          </a:p>
          <a:p>
            <a:pPr lvl="2" eaLnBrk="1" hangingPunct="1">
              <a:lnSpc>
                <a:spcPct val="80000"/>
              </a:lnSpc>
            </a:pPr>
            <a:r>
              <a:rPr lang="en-US" sz="2000" dirty="0" err="1" smtClean="0"/>
              <a:t>Cytokinesis</a:t>
            </a:r>
            <a:r>
              <a:rPr lang="en-US" sz="2000" dirty="0" smtClean="0"/>
              <a:t>: the cytoplasm is divided into 2 cells</a:t>
            </a:r>
          </a:p>
        </p:txBody>
      </p:sp>
      <p:pic>
        <p:nvPicPr>
          <p:cNvPr id="31747" name="Picture 4" descr="prophase"/>
          <p:cNvPicPr>
            <a:picLocks noGrp="1" noChangeAspect="1" noChangeArrowheads="1"/>
          </p:cNvPicPr>
          <p:nvPr>
            <p:ph sz="quarter" idx="2"/>
          </p:nvPr>
        </p:nvPicPr>
        <p:blipFill>
          <a:blip r:embed="rId3" cstate="print"/>
          <a:srcRect/>
          <a:stretch>
            <a:fillRect/>
          </a:stretch>
        </p:blipFill>
        <p:spPr>
          <a:xfrm>
            <a:off x="7239000" y="1219200"/>
            <a:ext cx="1616095" cy="1455738"/>
          </a:xfrm>
        </p:spPr>
      </p:pic>
      <p:pic>
        <p:nvPicPr>
          <p:cNvPr id="31748" name="Picture 6" descr="metaphase"/>
          <p:cNvPicPr>
            <a:picLocks noGrp="1" noChangeAspect="1" noChangeArrowheads="1"/>
          </p:cNvPicPr>
          <p:nvPr>
            <p:ph sz="quarter" idx="3"/>
          </p:nvPr>
        </p:nvPicPr>
        <p:blipFill>
          <a:blip r:embed="rId4" cstate="print"/>
          <a:srcRect/>
          <a:stretch>
            <a:fillRect/>
          </a:stretch>
        </p:blipFill>
        <p:spPr>
          <a:xfrm>
            <a:off x="7696200" y="2667000"/>
            <a:ext cx="1585913" cy="1485448"/>
          </a:xfrm>
        </p:spPr>
      </p:pic>
      <p:pic>
        <p:nvPicPr>
          <p:cNvPr id="31749" name="Picture 8" descr="anaphase"/>
          <p:cNvPicPr>
            <a:picLocks noChangeAspect="1" noChangeArrowheads="1"/>
          </p:cNvPicPr>
          <p:nvPr/>
        </p:nvPicPr>
        <p:blipFill>
          <a:blip r:embed="rId5" cstate="print"/>
          <a:srcRect/>
          <a:stretch>
            <a:fillRect/>
          </a:stretch>
        </p:blipFill>
        <p:spPr bwMode="auto">
          <a:xfrm>
            <a:off x="7848600" y="4114800"/>
            <a:ext cx="1295400" cy="1202721"/>
          </a:xfrm>
          <a:prstGeom prst="rect">
            <a:avLst/>
          </a:prstGeom>
          <a:noFill/>
          <a:ln w="9525">
            <a:noFill/>
            <a:miter lim="800000"/>
            <a:headEnd/>
            <a:tailEnd/>
          </a:ln>
        </p:spPr>
      </p:pic>
      <p:pic>
        <p:nvPicPr>
          <p:cNvPr id="31750" name="Picture 9" descr="telophase"/>
          <p:cNvPicPr>
            <a:picLocks noChangeAspect="1" noChangeArrowheads="1"/>
          </p:cNvPicPr>
          <p:nvPr/>
        </p:nvPicPr>
        <p:blipFill>
          <a:blip r:embed="rId6" cstate="print"/>
          <a:srcRect/>
          <a:stretch>
            <a:fillRect/>
          </a:stretch>
        </p:blipFill>
        <p:spPr bwMode="auto">
          <a:xfrm>
            <a:off x="7848600" y="5323826"/>
            <a:ext cx="1295400" cy="1534174"/>
          </a:xfrm>
          <a:prstGeom prst="rect">
            <a:avLst/>
          </a:prstGeom>
          <a:noFill/>
          <a:ln w="9525">
            <a:noFill/>
            <a:miter lim="800000"/>
            <a:headEnd/>
            <a:tailEnd/>
          </a:ln>
        </p:spPr>
      </p:pic>
      <p:pic>
        <p:nvPicPr>
          <p:cNvPr id="7" name="Picture 2"/>
          <p:cNvPicPr>
            <a:picLocks noChangeAspect="1" noChangeArrowheads="1"/>
          </p:cNvPicPr>
          <p:nvPr/>
        </p:nvPicPr>
        <p:blipFill>
          <a:blip r:embed="rId7" cstate="print">
            <a:lum bright="20000"/>
          </a:blip>
          <a:srcRect/>
          <a:stretch>
            <a:fillRect/>
          </a:stretch>
        </p:blipFill>
        <p:spPr bwMode="auto">
          <a:xfrm>
            <a:off x="0" y="0"/>
            <a:ext cx="1131888" cy="6858000"/>
          </a:xfrm>
          <a:prstGeom prst="rect">
            <a:avLst/>
          </a:prstGeom>
          <a:noFill/>
          <a:ln w="9525">
            <a:noFill/>
            <a:miter lim="800000"/>
            <a:headEnd/>
            <a:tailEnd/>
          </a:ln>
          <a:effectLst>
            <a:outerShdw blurRad="50800" dist="38100" dir="10800000" algn="r" rotWithShape="0">
              <a:prstClr val="black">
                <a:alpha val="40000"/>
              </a:prstClr>
            </a:outerShdw>
          </a:effectLst>
        </p:spPr>
      </p:pic>
    </p:spTree>
    <p:custDataLst>
      <p:tags r:id="rId1"/>
    </p:custData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2"/>
          <p:cNvSpPr>
            <a:spLocks noGrp="1" noChangeArrowheads="1"/>
          </p:cNvSpPr>
          <p:nvPr>
            <p:ph type="title"/>
          </p:nvPr>
        </p:nvSpPr>
        <p:spPr/>
        <p:txBody>
          <a:bodyPr/>
          <a:lstStyle/>
          <a:p>
            <a:pPr eaLnBrk="1" hangingPunct="1"/>
            <a:r>
              <a:rPr lang="en-US" smtClean="0"/>
              <a:t>Prophase</a:t>
            </a:r>
          </a:p>
        </p:txBody>
      </p:sp>
      <p:sp>
        <p:nvSpPr>
          <p:cNvPr id="27650" name="Rectangle 3"/>
          <p:cNvSpPr>
            <a:spLocks noGrp="1" noChangeArrowheads="1"/>
          </p:cNvSpPr>
          <p:nvPr>
            <p:ph type="body" sz="half" idx="1"/>
          </p:nvPr>
        </p:nvSpPr>
        <p:spPr>
          <a:xfrm>
            <a:off x="1143000" y="1600200"/>
            <a:ext cx="3962400" cy="4876800"/>
          </a:xfrm>
        </p:spPr>
        <p:txBody>
          <a:bodyPr/>
          <a:lstStyle/>
          <a:p>
            <a:pPr eaLnBrk="1" hangingPunct="1">
              <a:buFont typeface="Arial" charset="0"/>
              <a:buNone/>
            </a:pPr>
            <a:r>
              <a:rPr lang="en-US" sz="2800" u="sng" smtClean="0"/>
              <a:t>Prophase</a:t>
            </a:r>
          </a:p>
          <a:p>
            <a:pPr eaLnBrk="1" hangingPunct="1">
              <a:buFont typeface="Arial" charset="0"/>
              <a:buNone/>
            </a:pPr>
            <a:r>
              <a:rPr lang="en-US" sz="1800" smtClean="0"/>
              <a:t>	 </a:t>
            </a:r>
          </a:p>
          <a:p>
            <a:pPr eaLnBrk="1" hangingPunct="1"/>
            <a:r>
              <a:rPr lang="en-US" sz="2400" smtClean="0"/>
              <a:t>Chromosomes condense</a:t>
            </a:r>
          </a:p>
          <a:p>
            <a:pPr eaLnBrk="1" hangingPunct="1"/>
            <a:endParaRPr lang="en-US" sz="2400" smtClean="0"/>
          </a:p>
          <a:p>
            <a:pPr eaLnBrk="1" hangingPunct="1"/>
            <a:r>
              <a:rPr lang="en-US" sz="2400" smtClean="0"/>
              <a:t>Nuclear envelope disappears</a:t>
            </a:r>
          </a:p>
          <a:p>
            <a:pPr eaLnBrk="1" hangingPunct="1">
              <a:buFont typeface="Arial" charset="0"/>
              <a:buNone/>
            </a:pPr>
            <a:r>
              <a:rPr lang="en-US" sz="2400" smtClean="0"/>
              <a:t>		</a:t>
            </a:r>
          </a:p>
          <a:p>
            <a:pPr eaLnBrk="1" hangingPunct="1"/>
            <a:r>
              <a:rPr lang="en-US" sz="2400" smtClean="0"/>
              <a:t>Spindle forms and attaches to centromeres on the chromosomes</a:t>
            </a:r>
          </a:p>
          <a:p>
            <a:pPr eaLnBrk="1" hangingPunct="1">
              <a:buFont typeface="Arial" charset="0"/>
              <a:buNone/>
            </a:pPr>
            <a:endParaRPr lang="en-US" sz="2000" smtClean="0"/>
          </a:p>
        </p:txBody>
      </p:sp>
      <p:pic>
        <p:nvPicPr>
          <p:cNvPr id="27651" name="Picture 4" descr="prophase"/>
          <p:cNvPicPr>
            <a:picLocks noGrp="1" noChangeAspect="1" noChangeArrowheads="1"/>
          </p:cNvPicPr>
          <p:nvPr>
            <p:ph sz="quarter" idx="2"/>
          </p:nvPr>
        </p:nvPicPr>
        <p:blipFill>
          <a:blip r:embed="rId3" cstate="print"/>
          <a:srcRect/>
          <a:stretch>
            <a:fillRect/>
          </a:stretch>
        </p:blipFill>
        <p:spPr>
          <a:xfrm>
            <a:off x="5486400" y="1179513"/>
            <a:ext cx="2895600" cy="2606675"/>
          </a:xfrm>
        </p:spPr>
      </p:pic>
      <p:pic>
        <p:nvPicPr>
          <p:cNvPr id="27652" name="Picture 6" descr="prophase_2"/>
          <p:cNvPicPr>
            <a:picLocks noGrp="1" noChangeAspect="1" noChangeArrowheads="1"/>
          </p:cNvPicPr>
          <p:nvPr>
            <p:ph sz="quarter" idx="3"/>
          </p:nvPr>
        </p:nvPicPr>
        <p:blipFill>
          <a:blip r:embed="rId4" cstate="print"/>
          <a:srcRect/>
          <a:stretch>
            <a:fillRect/>
          </a:stretch>
        </p:blipFill>
        <p:spPr>
          <a:xfrm>
            <a:off x="6100763" y="3938588"/>
            <a:ext cx="1393825" cy="2690812"/>
          </a:xfrm>
        </p:spPr>
      </p:pic>
      <p:pic>
        <p:nvPicPr>
          <p:cNvPr id="7" name="Picture 2"/>
          <p:cNvPicPr>
            <a:picLocks noChangeAspect="1" noChangeArrowheads="1"/>
          </p:cNvPicPr>
          <p:nvPr/>
        </p:nvPicPr>
        <p:blipFill>
          <a:blip r:embed="rId5" cstate="print">
            <a:lum bright="20000"/>
          </a:blip>
          <a:srcRect/>
          <a:stretch>
            <a:fillRect/>
          </a:stretch>
        </p:blipFill>
        <p:spPr bwMode="auto">
          <a:xfrm>
            <a:off x="0" y="0"/>
            <a:ext cx="1131888" cy="6858000"/>
          </a:xfrm>
          <a:prstGeom prst="rect">
            <a:avLst/>
          </a:prstGeom>
          <a:noFill/>
          <a:ln w="9525">
            <a:noFill/>
            <a:miter lim="800000"/>
            <a:headEnd/>
            <a:tailEnd/>
          </a:ln>
          <a:effectLst>
            <a:outerShdw blurRad="50800" dist="38100" dir="10800000" algn="r" rotWithShape="0">
              <a:prstClr val="black">
                <a:alpha val="40000"/>
              </a:prstClr>
            </a:outerShdw>
          </a:effectLst>
        </p:spPr>
      </p:pic>
    </p:spTree>
    <p:custDataLst>
      <p:tags r:id="rId1"/>
    </p:custData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2"/>
          <p:cNvSpPr>
            <a:spLocks noGrp="1" noChangeArrowheads="1"/>
          </p:cNvSpPr>
          <p:nvPr>
            <p:ph type="title"/>
          </p:nvPr>
        </p:nvSpPr>
        <p:spPr/>
        <p:txBody>
          <a:bodyPr/>
          <a:lstStyle/>
          <a:p>
            <a:pPr eaLnBrk="1" hangingPunct="1"/>
            <a:r>
              <a:rPr lang="en-US" smtClean="0"/>
              <a:t>Metaphase</a:t>
            </a:r>
          </a:p>
        </p:txBody>
      </p:sp>
      <p:sp>
        <p:nvSpPr>
          <p:cNvPr id="28674" name="Rectangle 3"/>
          <p:cNvSpPr>
            <a:spLocks noGrp="1" noChangeArrowheads="1"/>
          </p:cNvSpPr>
          <p:nvPr>
            <p:ph type="body" sz="half" idx="1"/>
          </p:nvPr>
        </p:nvSpPr>
        <p:spPr>
          <a:xfrm>
            <a:off x="1066800" y="1600200"/>
            <a:ext cx="3429000" cy="4525963"/>
          </a:xfrm>
        </p:spPr>
        <p:txBody>
          <a:bodyPr/>
          <a:lstStyle/>
          <a:p>
            <a:pPr eaLnBrk="1" hangingPunct="1">
              <a:buFont typeface="Arial" charset="0"/>
              <a:buNone/>
            </a:pPr>
            <a:r>
              <a:rPr lang="en-US" sz="2800" u="sng" dirty="0" smtClean="0"/>
              <a:t>Metaphase</a:t>
            </a:r>
            <a:r>
              <a:rPr lang="en-US" sz="2800" dirty="0" smtClean="0"/>
              <a:t> </a:t>
            </a:r>
          </a:p>
          <a:p>
            <a:pPr lvl="1" eaLnBrk="1" hangingPunct="1"/>
            <a:endParaRPr lang="en-US" sz="2400" dirty="0" smtClean="0"/>
          </a:p>
          <a:p>
            <a:pPr lvl="1" eaLnBrk="1" hangingPunct="1"/>
            <a:r>
              <a:rPr lang="en-US" sz="2400" dirty="0" smtClean="0"/>
              <a:t>The chromosomes are lined up at the equator </a:t>
            </a:r>
          </a:p>
          <a:p>
            <a:pPr lvl="1" eaLnBrk="1" hangingPunct="1"/>
            <a:endParaRPr lang="en-US" sz="2400" dirty="0" smtClean="0"/>
          </a:p>
          <a:p>
            <a:pPr lvl="1" eaLnBrk="1" hangingPunct="1"/>
            <a:r>
              <a:rPr lang="en-US" sz="2400" dirty="0" smtClean="0"/>
              <a:t> The</a:t>
            </a:r>
            <a:r>
              <a:rPr lang="en-US" sz="2400" dirty="0" smtClean="0">
                <a:solidFill>
                  <a:schemeClr val="tx2">
                    <a:lumMod val="60000"/>
                    <a:lumOff val="40000"/>
                  </a:schemeClr>
                </a:solidFill>
              </a:rPr>
              <a:t> </a:t>
            </a:r>
            <a:r>
              <a:rPr lang="en-US" sz="2400" dirty="0" err="1" smtClean="0">
                <a:solidFill>
                  <a:schemeClr val="tx2">
                    <a:lumMod val="60000"/>
                    <a:lumOff val="40000"/>
                  </a:schemeClr>
                </a:solidFill>
              </a:rPr>
              <a:t>centrioles</a:t>
            </a:r>
            <a:r>
              <a:rPr lang="en-US" sz="2400" dirty="0" smtClean="0">
                <a:solidFill>
                  <a:schemeClr val="tx2">
                    <a:lumMod val="60000"/>
                    <a:lumOff val="40000"/>
                  </a:schemeClr>
                </a:solidFill>
              </a:rPr>
              <a:t> </a:t>
            </a:r>
            <a:r>
              <a:rPr lang="en-US" sz="2400" dirty="0" smtClean="0"/>
              <a:t>move to opposite sides of the cell and spindle fibers appear  </a:t>
            </a:r>
          </a:p>
        </p:txBody>
      </p:sp>
      <p:pic>
        <p:nvPicPr>
          <p:cNvPr id="28675" name="Picture 4" descr="metaphase"/>
          <p:cNvPicPr>
            <a:picLocks noGrp="1" noChangeAspect="1" noChangeArrowheads="1"/>
          </p:cNvPicPr>
          <p:nvPr>
            <p:ph sz="quarter" idx="2"/>
          </p:nvPr>
        </p:nvPicPr>
        <p:blipFill>
          <a:blip r:embed="rId3" cstate="print"/>
          <a:srcRect/>
          <a:stretch>
            <a:fillRect/>
          </a:stretch>
        </p:blipFill>
        <p:spPr>
          <a:xfrm>
            <a:off x="5500688" y="1087438"/>
            <a:ext cx="2881312" cy="2698750"/>
          </a:xfrm>
        </p:spPr>
      </p:pic>
      <p:pic>
        <p:nvPicPr>
          <p:cNvPr id="28676" name="Picture 6" descr="metaphase_2"/>
          <p:cNvPicPr>
            <a:picLocks noGrp="1" noChangeAspect="1" noChangeArrowheads="1"/>
          </p:cNvPicPr>
          <p:nvPr>
            <p:ph sz="quarter" idx="3"/>
          </p:nvPr>
        </p:nvPicPr>
        <p:blipFill>
          <a:blip r:embed="rId4" cstate="print"/>
          <a:srcRect/>
          <a:stretch>
            <a:fillRect/>
          </a:stretch>
        </p:blipFill>
        <p:spPr>
          <a:xfrm>
            <a:off x="5624513" y="4270375"/>
            <a:ext cx="2909887" cy="2125663"/>
          </a:xfrm>
        </p:spPr>
      </p:pic>
      <p:pic>
        <p:nvPicPr>
          <p:cNvPr id="7" name="Picture 2"/>
          <p:cNvPicPr>
            <a:picLocks noChangeAspect="1" noChangeArrowheads="1"/>
          </p:cNvPicPr>
          <p:nvPr/>
        </p:nvPicPr>
        <p:blipFill>
          <a:blip r:embed="rId5" cstate="print">
            <a:lum bright="20000"/>
          </a:blip>
          <a:srcRect/>
          <a:stretch>
            <a:fillRect/>
          </a:stretch>
        </p:blipFill>
        <p:spPr bwMode="auto">
          <a:xfrm>
            <a:off x="0" y="0"/>
            <a:ext cx="1131888" cy="6858000"/>
          </a:xfrm>
          <a:prstGeom prst="rect">
            <a:avLst/>
          </a:prstGeom>
          <a:noFill/>
          <a:ln w="9525">
            <a:noFill/>
            <a:miter lim="800000"/>
            <a:headEnd/>
            <a:tailEnd/>
          </a:ln>
          <a:effectLst>
            <a:outerShdw blurRad="50800" dist="38100" dir="10800000" algn="r" rotWithShape="0">
              <a:prstClr val="black">
                <a:alpha val="40000"/>
              </a:prstClr>
            </a:outerShdw>
          </a:effectLst>
        </p:spPr>
      </p:pic>
    </p:spTree>
    <p:custDataLst>
      <p:tags r:id="rId1"/>
    </p:custData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2"/>
          <p:cNvSpPr>
            <a:spLocks noGrp="1" noChangeArrowheads="1"/>
          </p:cNvSpPr>
          <p:nvPr>
            <p:ph type="title"/>
          </p:nvPr>
        </p:nvSpPr>
        <p:spPr>
          <a:xfrm>
            <a:off x="0" y="304800"/>
            <a:ext cx="8229600" cy="1143000"/>
          </a:xfrm>
        </p:spPr>
        <p:txBody>
          <a:bodyPr/>
          <a:lstStyle/>
          <a:p>
            <a:pPr eaLnBrk="1" hangingPunct="1"/>
            <a:r>
              <a:rPr lang="en-US" smtClean="0"/>
              <a:t>Anaphase</a:t>
            </a:r>
          </a:p>
        </p:txBody>
      </p:sp>
      <p:sp>
        <p:nvSpPr>
          <p:cNvPr id="29698" name="Rectangle 3"/>
          <p:cNvSpPr>
            <a:spLocks noGrp="1" noChangeArrowheads="1"/>
          </p:cNvSpPr>
          <p:nvPr>
            <p:ph type="body" sz="half" idx="1"/>
          </p:nvPr>
        </p:nvSpPr>
        <p:spPr>
          <a:xfrm>
            <a:off x="1143000" y="1828800"/>
            <a:ext cx="3657600" cy="4525963"/>
          </a:xfrm>
        </p:spPr>
        <p:txBody>
          <a:bodyPr/>
          <a:lstStyle/>
          <a:p>
            <a:pPr eaLnBrk="1" hangingPunct="1"/>
            <a:r>
              <a:rPr lang="en-US" sz="2800" smtClean="0"/>
              <a:t>Anaphase</a:t>
            </a:r>
          </a:p>
          <a:p>
            <a:pPr lvl="1" eaLnBrk="1" hangingPunct="1">
              <a:buFont typeface="Arial" charset="0"/>
              <a:buNone/>
            </a:pPr>
            <a:endParaRPr lang="en-US" sz="2400" smtClean="0"/>
          </a:p>
          <a:p>
            <a:pPr lvl="1" eaLnBrk="1" hangingPunct="1"/>
            <a:r>
              <a:rPr lang="en-US" sz="2400" smtClean="0"/>
              <a:t>The chromosomes divide.</a:t>
            </a:r>
          </a:p>
          <a:p>
            <a:pPr lvl="1" eaLnBrk="1" hangingPunct="1"/>
            <a:endParaRPr lang="en-US" sz="2400" smtClean="0"/>
          </a:p>
          <a:p>
            <a:pPr lvl="1" eaLnBrk="1" hangingPunct="1"/>
            <a:r>
              <a:rPr lang="en-US" sz="2400" smtClean="0"/>
              <a:t>Then the spindle fibers contract, and the chromosomes are pulled to opposite poles.</a:t>
            </a:r>
          </a:p>
        </p:txBody>
      </p:sp>
      <p:pic>
        <p:nvPicPr>
          <p:cNvPr id="29699" name="Picture 4" descr="anaphase"/>
          <p:cNvPicPr>
            <a:picLocks noGrp="1" noChangeAspect="1" noChangeArrowheads="1"/>
          </p:cNvPicPr>
          <p:nvPr>
            <p:ph sz="quarter" idx="2"/>
          </p:nvPr>
        </p:nvPicPr>
        <p:blipFill>
          <a:blip r:embed="rId3" cstate="print"/>
          <a:srcRect/>
          <a:stretch>
            <a:fillRect/>
          </a:stretch>
        </p:blipFill>
        <p:spPr>
          <a:xfrm>
            <a:off x="5491163" y="958850"/>
            <a:ext cx="3043237" cy="2827338"/>
          </a:xfrm>
        </p:spPr>
      </p:pic>
      <p:pic>
        <p:nvPicPr>
          <p:cNvPr id="29700" name="Picture 6" descr="anaphase_2"/>
          <p:cNvPicPr>
            <a:picLocks noGrp="1" noChangeAspect="1" noChangeArrowheads="1"/>
          </p:cNvPicPr>
          <p:nvPr>
            <p:ph sz="quarter" idx="3"/>
          </p:nvPr>
        </p:nvPicPr>
        <p:blipFill>
          <a:blip r:embed="rId4" cstate="print"/>
          <a:srcRect/>
          <a:stretch>
            <a:fillRect/>
          </a:stretch>
        </p:blipFill>
        <p:spPr>
          <a:xfrm>
            <a:off x="5208588" y="3938588"/>
            <a:ext cx="3402012" cy="2552700"/>
          </a:xfrm>
        </p:spPr>
      </p:pic>
      <p:pic>
        <p:nvPicPr>
          <p:cNvPr id="7" name="Picture 2"/>
          <p:cNvPicPr>
            <a:picLocks noChangeAspect="1" noChangeArrowheads="1"/>
          </p:cNvPicPr>
          <p:nvPr/>
        </p:nvPicPr>
        <p:blipFill>
          <a:blip r:embed="rId5" cstate="print">
            <a:lum bright="20000"/>
          </a:blip>
          <a:srcRect/>
          <a:stretch>
            <a:fillRect/>
          </a:stretch>
        </p:blipFill>
        <p:spPr bwMode="auto">
          <a:xfrm>
            <a:off x="0" y="0"/>
            <a:ext cx="1131888" cy="6858000"/>
          </a:xfrm>
          <a:prstGeom prst="rect">
            <a:avLst/>
          </a:prstGeom>
          <a:noFill/>
          <a:ln w="9525">
            <a:noFill/>
            <a:miter lim="800000"/>
            <a:headEnd/>
            <a:tailEnd/>
          </a:ln>
          <a:effectLst>
            <a:outerShdw blurRad="50800" dist="38100" dir="10800000" algn="r" rotWithShape="0">
              <a:prstClr val="black">
                <a:alpha val="40000"/>
              </a:prstClr>
            </a:outerShdw>
          </a:effectLst>
        </p:spPr>
      </p:pic>
    </p:spTree>
    <p:custDataLst>
      <p:tags r:id="rId1"/>
    </p:custData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2"/>
          <p:cNvSpPr>
            <a:spLocks noGrp="1" noChangeArrowheads="1"/>
          </p:cNvSpPr>
          <p:nvPr>
            <p:ph type="title"/>
          </p:nvPr>
        </p:nvSpPr>
        <p:spPr/>
        <p:txBody>
          <a:bodyPr/>
          <a:lstStyle/>
          <a:p>
            <a:pPr eaLnBrk="1" hangingPunct="1"/>
            <a:r>
              <a:rPr lang="en-US" smtClean="0"/>
              <a:t>Telophase</a:t>
            </a:r>
          </a:p>
        </p:txBody>
      </p:sp>
      <p:sp>
        <p:nvSpPr>
          <p:cNvPr id="30722" name="Rectangle 3"/>
          <p:cNvSpPr>
            <a:spLocks noGrp="1" noChangeArrowheads="1"/>
          </p:cNvSpPr>
          <p:nvPr>
            <p:ph type="body" sz="half" idx="1"/>
          </p:nvPr>
        </p:nvSpPr>
        <p:spPr>
          <a:xfrm>
            <a:off x="1143000" y="1600200"/>
            <a:ext cx="4038600" cy="4800600"/>
          </a:xfrm>
        </p:spPr>
        <p:txBody>
          <a:bodyPr/>
          <a:lstStyle/>
          <a:p>
            <a:pPr eaLnBrk="1" hangingPunct="1"/>
            <a:r>
              <a:rPr lang="en-US" sz="2800" smtClean="0"/>
              <a:t>Telophase</a:t>
            </a:r>
          </a:p>
          <a:p>
            <a:pPr lvl="1" eaLnBrk="1" hangingPunct="1"/>
            <a:r>
              <a:rPr lang="en-US" sz="2400" smtClean="0"/>
              <a:t>The cell pulls apart</a:t>
            </a:r>
          </a:p>
          <a:p>
            <a:pPr lvl="1" eaLnBrk="1" hangingPunct="1"/>
            <a:endParaRPr lang="en-US" sz="2400" smtClean="0"/>
          </a:p>
          <a:p>
            <a:pPr lvl="1" eaLnBrk="1" hangingPunct="1"/>
            <a:r>
              <a:rPr lang="en-US" sz="2400" smtClean="0"/>
              <a:t>The spindle disintegrates</a:t>
            </a:r>
          </a:p>
          <a:p>
            <a:pPr lvl="1" eaLnBrk="1" hangingPunct="1"/>
            <a:endParaRPr lang="en-US" sz="2400" smtClean="0"/>
          </a:p>
          <a:p>
            <a:pPr lvl="1" eaLnBrk="1" hangingPunct="1"/>
            <a:r>
              <a:rPr lang="en-US" sz="2400" smtClean="0"/>
              <a:t>Nuclear envelope begins to appear</a:t>
            </a:r>
          </a:p>
          <a:p>
            <a:pPr lvl="1" eaLnBrk="1" hangingPunct="1"/>
            <a:endParaRPr lang="en-US" sz="2400" smtClean="0"/>
          </a:p>
          <a:p>
            <a:pPr lvl="1" eaLnBrk="1" hangingPunct="1"/>
            <a:r>
              <a:rPr lang="en-US" sz="2400" smtClean="0"/>
              <a:t>The cytoplasm is divided into 2 separate cells, the process of </a:t>
            </a:r>
            <a:r>
              <a:rPr lang="en-US" sz="2400" u="sng" smtClean="0"/>
              <a:t>cytokinesis</a:t>
            </a:r>
            <a:r>
              <a:rPr lang="en-US" sz="2400" smtClean="0"/>
              <a:t>.</a:t>
            </a:r>
          </a:p>
        </p:txBody>
      </p:sp>
      <p:pic>
        <p:nvPicPr>
          <p:cNvPr id="30723" name="Picture 4" descr="telophase"/>
          <p:cNvPicPr>
            <a:picLocks noGrp="1" noChangeAspect="1" noChangeArrowheads="1"/>
          </p:cNvPicPr>
          <p:nvPr>
            <p:ph sz="quarter" idx="2"/>
          </p:nvPr>
        </p:nvPicPr>
        <p:blipFill>
          <a:blip r:embed="rId3" cstate="print"/>
          <a:srcRect/>
          <a:stretch>
            <a:fillRect/>
          </a:stretch>
        </p:blipFill>
        <p:spPr>
          <a:xfrm>
            <a:off x="6248400" y="762000"/>
            <a:ext cx="2552700" cy="3024188"/>
          </a:xfrm>
        </p:spPr>
      </p:pic>
      <p:pic>
        <p:nvPicPr>
          <p:cNvPr id="30724" name="Picture 6" descr="telophase_2"/>
          <p:cNvPicPr>
            <a:picLocks noGrp="1" noChangeAspect="1" noChangeArrowheads="1"/>
          </p:cNvPicPr>
          <p:nvPr>
            <p:ph sz="quarter" idx="3"/>
          </p:nvPr>
        </p:nvPicPr>
        <p:blipFill>
          <a:blip r:embed="rId4" cstate="print"/>
          <a:srcRect/>
          <a:stretch>
            <a:fillRect/>
          </a:stretch>
        </p:blipFill>
        <p:spPr>
          <a:xfrm>
            <a:off x="5751513" y="3938588"/>
            <a:ext cx="2443162" cy="2919412"/>
          </a:xfrm>
        </p:spPr>
      </p:pic>
      <p:pic>
        <p:nvPicPr>
          <p:cNvPr id="7" name="Picture 2"/>
          <p:cNvPicPr>
            <a:picLocks noChangeAspect="1" noChangeArrowheads="1"/>
          </p:cNvPicPr>
          <p:nvPr/>
        </p:nvPicPr>
        <p:blipFill>
          <a:blip r:embed="rId5" cstate="print">
            <a:lum bright="20000"/>
          </a:blip>
          <a:srcRect/>
          <a:stretch>
            <a:fillRect/>
          </a:stretch>
        </p:blipFill>
        <p:spPr bwMode="auto">
          <a:xfrm>
            <a:off x="0" y="0"/>
            <a:ext cx="1131888" cy="6858000"/>
          </a:xfrm>
          <a:prstGeom prst="rect">
            <a:avLst/>
          </a:prstGeom>
          <a:noFill/>
          <a:ln w="9525">
            <a:noFill/>
            <a:miter lim="800000"/>
            <a:headEnd/>
            <a:tailEnd/>
          </a:ln>
          <a:effectLst>
            <a:outerShdw blurRad="50800" dist="38100" dir="10800000" algn="r" rotWithShape="0">
              <a:prstClr val="black">
                <a:alpha val="40000"/>
              </a:prstClr>
            </a:outerShdw>
          </a:effectLst>
        </p:spPr>
      </p:pic>
    </p:spTree>
    <p:custDataLst>
      <p:tags r:id="rId1"/>
    </p:custData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2" cstate="print">
            <a:lum bright="20000"/>
          </a:blip>
          <a:srcRect/>
          <a:stretch>
            <a:fillRect/>
          </a:stretch>
        </p:blipFill>
        <p:spPr bwMode="auto">
          <a:xfrm>
            <a:off x="0" y="0"/>
            <a:ext cx="1131888" cy="6858000"/>
          </a:xfrm>
          <a:prstGeom prst="rect">
            <a:avLst/>
          </a:prstGeom>
          <a:noFill/>
          <a:ln w="9525">
            <a:noFill/>
            <a:miter lim="800000"/>
            <a:headEnd/>
            <a:tailEnd/>
          </a:ln>
          <a:effectLst>
            <a:outerShdw blurRad="50800" dist="38100" dir="10800000" algn="r" rotWithShape="0">
              <a:prstClr val="black">
                <a:alpha val="40000"/>
              </a:prstClr>
            </a:outerShdw>
          </a:effectLst>
        </p:spPr>
      </p:pic>
      <p:sp>
        <p:nvSpPr>
          <p:cNvPr id="21506" name="Title 1"/>
          <p:cNvSpPr>
            <a:spLocks noGrp="1"/>
          </p:cNvSpPr>
          <p:nvPr>
            <p:ph type="title"/>
          </p:nvPr>
        </p:nvSpPr>
        <p:spPr/>
        <p:txBody>
          <a:bodyPr/>
          <a:lstStyle/>
          <a:p>
            <a:pPr eaLnBrk="1" hangingPunct="1"/>
            <a:r>
              <a:rPr lang="en-US" smtClean="0"/>
              <a:t>How does DNA get passed on?</a:t>
            </a:r>
          </a:p>
        </p:txBody>
      </p:sp>
      <p:sp>
        <p:nvSpPr>
          <p:cNvPr id="21507" name="Content Placeholder 3"/>
          <p:cNvSpPr>
            <a:spLocks noGrp="1"/>
          </p:cNvSpPr>
          <p:nvPr>
            <p:ph sz="half" idx="1"/>
          </p:nvPr>
        </p:nvSpPr>
        <p:spPr>
          <a:xfrm>
            <a:off x="1066800" y="1676400"/>
            <a:ext cx="4038600" cy="4525963"/>
          </a:xfrm>
        </p:spPr>
        <p:txBody>
          <a:bodyPr/>
          <a:lstStyle/>
          <a:p>
            <a:pPr eaLnBrk="1" hangingPunct="1"/>
            <a:r>
              <a:rPr lang="en-US" dirty="0" smtClean="0"/>
              <a:t>Your cells go through THREE steps!</a:t>
            </a:r>
          </a:p>
          <a:p>
            <a:pPr marL="914400" lvl="1" indent="-457200" eaLnBrk="1" hangingPunct="1">
              <a:buFont typeface="Calibri" pitchFamily="34" charset="0"/>
              <a:buAutoNum type="arabicPeriod"/>
            </a:pPr>
            <a:endParaRPr lang="en-US" dirty="0" smtClean="0"/>
          </a:p>
          <a:p>
            <a:pPr marL="914400" lvl="1" indent="-457200" eaLnBrk="1" hangingPunct="1">
              <a:buFont typeface="Calibri" pitchFamily="34" charset="0"/>
              <a:buAutoNum type="arabicPeriod"/>
            </a:pPr>
            <a:r>
              <a:rPr lang="en-US" dirty="0" smtClean="0"/>
              <a:t>DNA Replication</a:t>
            </a:r>
          </a:p>
          <a:p>
            <a:pPr marL="914400" lvl="1" indent="-457200" eaLnBrk="1" hangingPunct="1">
              <a:buFont typeface="Calibri" pitchFamily="34" charset="0"/>
              <a:buAutoNum type="arabicPeriod"/>
            </a:pPr>
            <a:endParaRPr lang="en-US" dirty="0" smtClean="0"/>
          </a:p>
          <a:p>
            <a:pPr marL="914400" lvl="1" indent="-457200" eaLnBrk="1" hangingPunct="1">
              <a:buFont typeface="Calibri" pitchFamily="34" charset="0"/>
              <a:buAutoNum type="arabicPeriod"/>
            </a:pPr>
            <a:r>
              <a:rPr lang="en-US" dirty="0" smtClean="0"/>
              <a:t>Mitosis</a:t>
            </a:r>
          </a:p>
          <a:p>
            <a:pPr marL="914400" lvl="1" indent="-457200" eaLnBrk="1" hangingPunct="1">
              <a:buFont typeface="Calibri" pitchFamily="34" charset="0"/>
              <a:buAutoNum type="arabicPeriod"/>
            </a:pPr>
            <a:endParaRPr lang="en-US" dirty="0" smtClean="0"/>
          </a:p>
          <a:p>
            <a:pPr marL="914400" lvl="1" indent="-457200" eaLnBrk="1" hangingPunct="1">
              <a:buFont typeface="Calibri" pitchFamily="34" charset="0"/>
              <a:buAutoNum type="arabicPeriod"/>
            </a:pPr>
            <a:r>
              <a:rPr lang="en-US" dirty="0" err="1" smtClean="0"/>
              <a:t>Cytokinesis</a:t>
            </a:r>
            <a:endParaRPr lang="en-US" dirty="0" smtClean="0"/>
          </a:p>
        </p:txBody>
      </p:sp>
      <p:sp>
        <p:nvSpPr>
          <p:cNvPr id="21508" name="Content Placeholder 4"/>
          <p:cNvSpPr>
            <a:spLocks noGrp="1"/>
          </p:cNvSpPr>
          <p:nvPr>
            <p:ph sz="half" idx="2"/>
          </p:nvPr>
        </p:nvSpPr>
        <p:spPr/>
        <p:txBody>
          <a:bodyPr/>
          <a:lstStyle/>
          <a:p>
            <a:pPr eaLnBrk="1" hangingPunct="1"/>
            <a:endParaRPr lang="en-US" smtClean="0"/>
          </a:p>
        </p:txBody>
      </p:sp>
      <p:pic>
        <p:nvPicPr>
          <p:cNvPr id="21509" name="Picture 4" descr="FG09_04"/>
          <p:cNvPicPr>
            <a:picLocks noChangeAspect="1" noChangeArrowheads="1"/>
          </p:cNvPicPr>
          <p:nvPr/>
        </p:nvPicPr>
        <p:blipFill>
          <a:blip r:embed="rId3" cstate="print"/>
          <a:srcRect b="6140"/>
          <a:stretch>
            <a:fillRect/>
          </a:stretch>
        </p:blipFill>
        <p:spPr bwMode="auto">
          <a:xfrm>
            <a:off x="4648200" y="1143000"/>
            <a:ext cx="4316413" cy="5486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p:cNvSpPr>
            <a:spLocks noGrp="1"/>
          </p:cNvSpPr>
          <p:nvPr>
            <p:ph type="title"/>
          </p:nvPr>
        </p:nvSpPr>
        <p:spPr/>
        <p:txBody>
          <a:bodyPr/>
          <a:lstStyle/>
          <a:p>
            <a:pPr eaLnBrk="1" hangingPunct="1"/>
            <a:r>
              <a:rPr lang="en-US" smtClean="0"/>
              <a:t>How is DNA replicated?</a:t>
            </a:r>
          </a:p>
        </p:txBody>
      </p:sp>
      <p:sp>
        <p:nvSpPr>
          <p:cNvPr id="23554" name="Content Placeholder 2"/>
          <p:cNvSpPr>
            <a:spLocks noGrp="1"/>
          </p:cNvSpPr>
          <p:nvPr>
            <p:ph sz="half" idx="1"/>
          </p:nvPr>
        </p:nvSpPr>
        <p:spPr/>
        <p:txBody>
          <a:bodyPr/>
          <a:lstStyle/>
          <a:p>
            <a:pPr eaLnBrk="1" hangingPunct="1"/>
            <a:endParaRPr lang="en-US" smtClean="0"/>
          </a:p>
        </p:txBody>
      </p:sp>
      <p:sp>
        <p:nvSpPr>
          <p:cNvPr id="23555" name="Content Placeholder 3"/>
          <p:cNvSpPr>
            <a:spLocks noGrp="1"/>
          </p:cNvSpPr>
          <p:nvPr>
            <p:ph sz="half" idx="2"/>
          </p:nvPr>
        </p:nvSpPr>
        <p:spPr/>
        <p:txBody>
          <a:bodyPr/>
          <a:lstStyle/>
          <a:p>
            <a:pPr eaLnBrk="1" hangingPunct="1"/>
            <a:endParaRPr lang="en-US" smtClean="0"/>
          </a:p>
        </p:txBody>
      </p:sp>
      <p:pic>
        <p:nvPicPr>
          <p:cNvPr id="5" name="Picture 4" descr="FG09_06b"/>
          <p:cNvPicPr>
            <a:picLocks noChangeAspect="1" noChangeArrowheads="1"/>
          </p:cNvPicPr>
          <p:nvPr/>
        </p:nvPicPr>
        <p:blipFill>
          <a:blip r:embed="rId2" cstate="print"/>
          <a:srcRect t="4033" r="49107" b="5080"/>
          <a:stretch>
            <a:fillRect/>
          </a:stretch>
        </p:blipFill>
        <p:spPr bwMode="auto">
          <a:xfrm>
            <a:off x="914400" y="1981200"/>
            <a:ext cx="3124200" cy="4348163"/>
          </a:xfrm>
          <a:prstGeom prst="rect">
            <a:avLst/>
          </a:prstGeom>
          <a:noFill/>
          <a:ln w="9525">
            <a:noFill/>
            <a:miter lim="800000"/>
            <a:headEnd/>
            <a:tailEnd/>
          </a:ln>
        </p:spPr>
      </p:pic>
      <p:pic>
        <p:nvPicPr>
          <p:cNvPr id="6" name="Picture 5" descr="FG09_06b"/>
          <p:cNvPicPr>
            <a:picLocks noChangeAspect="1" noChangeArrowheads="1"/>
          </p:cNvPicPr>
          <p:nvPr/>
        </p:nvPicPr>
        <p:blipFill>
          <a:blip r:embed="rId2" cstate="print"/>
          <a:srcRect l="51785" t="4033" b="5080"/>
          <a:stretch>
            <a:fillRect/>
          </a:stretch>
        </p:blipFill>
        <p:spPr bwMode="auto">
          <a:xfrm>
            <a:off x="5394325" y="1955800"/>
            <a:ext cx="2959100" cy="4348163"/>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500" fill="hold"/>
                                        <p:tgtEl>
                                          <p:spTgt spid="6"/>
                                        </p:tgtEl>
                                        <p:attrNameLst>
                                          <p:attrName>ppt_w</p:attrName>
                                        </p:attrNameLst>
                                      </p:cBhvr>
                                      <p:tavLst>
                                        <p:tav tm="0">
                                          <p:val>
                                            <p:fltVal val="0"/>
                                          </p:val>
                                        </p:tav>
                                        <p:tav tm="100000">
                                          <p:val>
                                            <p:strVal val="#ppt_w"/>
                                          </p:val>
                                        </p:tav>
                                      </p:tavLst>
                                    </p:anim>
                                    <p:anim calcmode="lin" valueType="num">
                                      <p:cBhvr>
                                        <p:cTn id="15" dur="500" fill="hold"/>
                                        <p:tgtEl>
                                          <p:spTgt spid="6"/>
                                        </p:tgtEl>
                                        <p:attrNameLst>
                                          <p:attrName>ppt_h</p:attrName>
                                        </p:attrNameLst>
                                      </p:cBhvr>
                                      <p:tavLst>
                                        <p:tav tm="0">
                                          <p:val>
                                            <p:fltVal val="0"/>
                                          </p:val>
                                        </p:tav>
                                        <p:tav tm="100000">
                                          <p:val>
                                            <p:strVal val="#ppt_h"/>
                                          </p:val>
                                        </p:tav>
                                      </p:tavLst>
                                    </p:anim>
                                    <p:animEffect transition="in" filter="fade">
                                      <p:cBhvr>
                                        <p:cTn id="1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p:txBody>
          <a:bodyPr/>
          <a:lstStyle/>
          <a:p>
            <a:pPr eaLnBrk="1" hangingPunct="1"/>
            <a:endParaRPr lang="en-US" smtClean="0"/>
          </a:p>
        </p:txBody>
      </p:sp>
      <p:sp>
        <p:nvSpPr>
          <p:cNvPr id="24578" name="Content Placeholder 2"/>
          <p:cNvSpPr>
            <a:spLocks noGrp="1"/>
          </p:cNvSpPr>
          <p:nvPr>
            <p:ph sz="half" idx="1"/>
          </p:nvPr>
        </p:nvSpPr>
        <p:spPr/>
        <p:txBody>
          <a:bodyPr/>
          <a:lstStyle/>
          <a:p>
            <a:pPr eaLnBrk="1" hangingPunct="1"/>
            <a:endParaRPr lang="en-US" smtClean="0"/>
          </a:p>
        </p:txBody>
      </p:sp>
      <p:sp>
        <p:nvSpPr>
          <p:cNvPr id="24579" name="Content Placeholder 3"/>
          <p:cNvSpPr>
            <a:spLocks noGrp="1"/>
          </p:cNvSpPr>
          <p:nvPr>
            <p:ph sz="half" idx="2"/>
          </p:nvPr>
        </p:nvSpPr>
        <p:spPr/>
        <p:txBody>
          <a:bodyPr/>
          <a:lstStyle/>
          <a:p>
            <a:pPr eaLnBrk="1" hangingPunct="1"/>
            <a:endParaRPr lang="en-US" smtClean="0"/>
          </a:p>
        </p:txBody>
      </p:sp>
      <p:pic>
        <p:nvPicPr>
          <p:cNvPr id="24580" name="Picture 6" descr="FG09_08"/>
          <p:cNvPicPr>
            <a:picLocks noChangeAspect="1" noChangeArrowheads="1"/>
          </p:cNvPicPr>
          <p:nvPr/>
        </p:nvPicPr>
        <p:blipFill>
          <a:blip r:embed="rId2" cstate="print"/>
          <a:srcRect b="9006"/>
          <a:stretch>
            <a:fillRect/>
          </a:stretch>
        </p:blipFill>
        <p:spPr bwMode="auto">
          <a:xfrm>
            <a:off x="0" y="1752600"/>
            <a:ext cx="9144000" cy="3352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dirty="0" smtClean="0"/>
              <a:t>Opener 10/20/09</a:t>
            </a:r>
            <a:endParaRPr lang="en-US" dirty="0"/>
          </a:p>
        </p:txBody>
      </p:sp>
      <p:sp>
        <p:nvSpPr>
          <p:cNvPr id="11" name="Content Placeholder 10"/>
          <p:cNvSpPr>
            <a:spLocks noGrp="1"/>
          </p:cNvSpPr>
          <p:nvPr>
            <p:ph sz="half" idx="1"/>
          </p:nvPr>
        </p:nvSpPr>
        <p:spPr/>
        <p:txBody>
          <a:bodyPr/>
          <a:lstStyle/>
          <a:p>
            <a:r>
              <a:rPr lang="en-US" dirty="0" smtClean="0"/>
              <a:t>Describe the function of DNA using the terms:</a:t>
            </a:r>
          </a:p>
          <a:p>
            <a:pPr lvl="1"/>
            <a:r>
              <a:rPr lang="en-US" dirty="0" smtClean="0"/>
              <a:t>Gene and Chromosome</a:t>
            </a:r>
            <a:endParaRPr lang="en-US" dirty="0"/>
          </a:p>
        </p:txBody>
      </p:sp>
      <p:pic>
        <p:nvPicPr>
          <p:cNvPr id="1026" name="Picture 2"/>
          <p:cNvPicPr>
            <a:picLocks noGrp="1" noChangeAspect="1" noChangeArrowheads="1"/>
          </p:cNvPicPr>
          <p:nvPr>
            <p:ph sz="half" idx="2"/>
          </p:nvPr>
        </p:nvPicPr>
        <p:blipFill>
          <a:blip r:embed="rId2" cstate="print"/>
          <a:srcRect/>
          <a:stretch>
            <a:fillRect/>
          </a:stretch>
        </p:blipFill>
        <p:spPr bwMode="auto">
          <a:xfrm>
            <a:off x="4981575" y="1701006"/>
            <a:ext cx="3371850" cy="43243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7" name="Picture 2" descr="FG09_02"/>
          <p:cNvPicPr>
            <a:picLocks noChangeAspect="1" noChangeArrowheads="1"/>
          </p:cNvPicPr>
          <p:nvPr/>
        </p:nvPicPr>
        <p:blipFill>
          <a:blip r:embed="rId3" cstate="print"/>
          <a:srcRect r="42857" b="9396"/>
          <a:stretch>
            <a:fillRect/>
          </a:stretch>
        </p:blipFill>
        <p:spPr bwMode="auto">
          <a:xfrm>
            <a:off x="5791200" y="0"/>
            <a:ext cx="3048000" cy="6858000"/>
          </a:xfrm>
          <a:prstGeom prst="rect">
            <a:avLst/>
          </a:prstGeom>
          <a:noFill/>
          <a:ln w="9525">
            <a:noFill/>
            <a:miter lim="800000"/>
            <a:headEnd/>
            <a:tailEnd/>
          </a:ln>
        </p:spPr>
      </p:pic>
      <p:sp>
        <p:nvSpPr>
          <p:cNvPr id="19458" name="Text Box 3"/>
          <p:cNvSpPr txBox="1">
            <a:spLocks noChangeArrowheads="1"/>
          </p:cNvSpPr>
          <p:nvPr/>
        </p:nvSpPr>
        <p:spPr bwMode="auto">
          <a:xfrm>
            <a:off x="762000" y="4419600"/>
            <a:ext cx="5608638" cy="523875"/>
          </a:xfrm>
          <a:prstGeom prst="rect">
            <a:avLst/>
          </a:prstGeom>
          <a:noFill/>
          <a:ln w="9525">
            <a:noFill/>
            <a:miter lim="800000"/>
            <a:headEnd/>
            <a:tailEnd/>
          </a:ln>
        </p:spPr>
        <p:txBody>
          <a:bodyPr>
            <a:spAutoFit/>
          </a:bodyPr>
          <a:lstStyle/>
          <a:p>
            <a:r>
              <a:rPr lang="en-US" sz="2800" dirty="0">
                <a:latin typeface="Calibri" pitchFamily="34" charset="0"/>
              </a:rPr>
              <a:t>DNA is the blueprint of life!</a:t>
            </a:r>
          </a:p>
        </p:txBody>
      </p:sp>
      <p:sp>
        <p:nvSpPr>
          <p:cNvPr id="47108" name="Text Box 4"/>
          <p:cNvSpPr txBox="1">
            <a:spLocks noChangeArrowheads="1"/>
          </p:cNvSpPr>
          <p:nvPr/>
        </p:nvSpPr>
        <p:spPr bwMode="auto">
          <a:xfrm>
            <a:off x="304800" y="1752600"/>
            <a:ext cx="5273675" cy="2677656"/>
          </a:xfrm>
          <a:prstGeom prst="rect">
            <a:avLst/>
          </a:prstGeom>
          <a:noFill/>
          <a:ln w="9525">
            <a:noFill/>
            <a:miter lim="800000"/>
            <a:headEnd/>
            <a:tailEnd/>
          </a:ln>
        </p:spPr>
        <p:txBody>
          <a:bodyPr>
            <a:spAutoFit/>
          </a:bodyPr>
          <a:lstStyle/>
          <a:p>
            <a:r>
              <a:rPr lang="en-US" sz="2800" dirty="0" smtClean="0">
                <a:latin typeface="+mn-lt"/>
              </a:rPr>
              <a:t>Deoxyribonucleic acid, (DNA)  is the hereditary material in humans and all other living organisms.</a:t>
            </a:r>
          </a:p>
          <a:p>
            <a:r>
              <a:rPr lang="en-US" sz="2800" dirty="0" smtClean="0">
                <a:latin typeface="+mn-lt"/>
              </a:rPr>
              <a:t>Information </a:t>
            </a:r>
            <a:r>
              <a:rPr lang="en-US" sz="2800" dirty="0">
                <a:latin typeface="+mn-lt"/>
              </a:rPr>
              <a:t>is passed from cell to cell through </a:t>
            </a:r>
            <a:r>
              <a:rPr lang="en-US" sz="2800" dirty="0" smtClean="0">
                <a:latin typeface="+mn-lt"/>
              </a:rPr>
              <a:t>DNA</a:t>
            </a:r>
          </a:p>
          <a:p>
            <a:endParaRPr lang="en-US" sz="2800" dirty="0">
              <a:latin typeface="+mn-lt"/>
            </a:endParaRPr>
          </a:p>
        </p:txBody>
      </p:sp>
      <p:sp>
        <p:nvSpPr>
          <p:cNvPr id="19460" name="Title 5"/>
          <p:cNvSpPr>
            <a:spLocks noGrp="1"/>
          </p:cNvSpPr>
          <p:nvPr>
            <p:ph type="title"/>
          </p:nvPr>
        </p:nvSpPr>
        <p:spPr/>
        <p:txBody>
          <a:bodyPr/>
          <a:lstStyle/>
          <a:p>
            <a:pPr algn="l" eaLnBrk="1" hangingPunct="1"/>
            <a:r>
              <a:rPr lang="en-US" smtClean="0"/>
              <a:t>What is DNA?</a:t>
            </a:r>
          </a:p>
        </p:txBody>
      </p:sp>
      <p:pic>
        <p:nvPicPr>
          <p:cNvPr id="2054" name="Picture 6" descr="C:\Documents and Settings\anthony.cappello\Local Settings\Temporary Internet Files\Content.IE5\O5IZ0LEZ\MCj01567730000[1].wmf"/>
          <p:cNvPicPr>
            <a:picLocks noChangeAspect="1" noChangeArrowheads="1"/>
          </p:cNvPicPr>
          <p:nvPr/>
        </p:nvPicPr>
        <p:blipFill>
          <a:blip r:embed="rId4" cstate="print"/>
          <a:srcRect/>
          <a:stretch>
            <a:fillRect/>
          </a:stretch>
        </p:blipFill>
        <p:spPr bwMode="auto">
          <a:xfrm>
            <a:off x="2057400" y="5150815"/>
            <a:ext cx="1822399" cy="170718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47108"/>
                                        </p:tgtEl>
                                        <p:attrNameLst>
                                          <p:attrName>style.visibility</p:attrName>
                                        </p:attrNameLst>
                                      </p:cBhvr>
                                      <p:to>
                                        <p:strVal val="visible"/>
                                      </p:to>
                                    </p:set>
                                    <p:anim calcmode="lin" valueType="num">
                                      <p:cBhvr>
                                        <p:cTn id="7" dur="1000" fill="hold"/>
                                        <p:tgtEl>
                                          <p:spTgt spid="47108"/>
                                        </p:tgtEl>
                                        <p:attrNameLst>
                                          <p:attrName>ppt_w</p:attrName>
                                        </p:attrNameLst>
                                      </p:cBhvr>
                                      <p:tavLst>
                                        <p:tav tm="0">
                                          <p:val>
                                            <p:strVal val="#ppt_w*0.70"/>
                                          </p:val>
                                        </p:tav>
                                        <p:tav tm="100000">
                                          <p:val>
                                            <p:strVal val="#ppt_w"/>
                                          </p:val>
                                        </p:tav>
                                      </p:tavLst>
                                    </p:anim>
                                    <p:anim calcmode="lin" valueType="num">
                                      <p:cBhvr>
                                        <p:cTn id="8" dur="1000" fill="hold"/>
                                        <p:tgtEl>
                                          <p:spTgt spid="47108"/>
                                        </p:tgtEl>
                                        <p:attrNameLst>
                                          <p:attrName>ppt_h</p:attrName>
                                        </p:attrNameLst>
                                      </p:cBhvr>
                                      <p:tavLst>
                                        <p:tav tm="0">
                                          <p:val>
                                            <p:strVal val="#ppt_h"/>
                                          </p:val>
                                        </p:tav>
                                        <p:tav tm="100000">
                                          <p:val>
                                            <p:strVal val="#ppt_h"/>
                                          </p:val>
                                        </p:tav>
                                      </p:tavLst>
                                    </p:anim>
                                    <p:animEffect transition="in" filter="fade">
                                      <p:cBhvr>
                                        <p:cTn id="9" dur="1000"/>
                                        <p:tgtEl>
                                          <p:spTgt spid="47108"/>
                                        </p:tgtEl>
                                      </p:cBhvr>
                                    </p:animEffect>
                                  </p:childTnLst>
                                </p:cTn>
                              </p:par>
                            </p:childTnLst>
                          </p:cTn>
                        </p:par>
                      </p:childTnLst>
                    </p:cTn>
                  </p:par>
                  <p:par>
                    <p:cTn id="10" fill="hold">
                      <p:stCondLst>
                        <p:cond delay="indefinite"/>
                      </p:stCondLst>
                      <p:childTnLst>
                        <p:par>
                          <p:cTn id="11" fill="hold">
                            <p:stCondLst>
                              <p:cond delay="0"/>
                            </p:stCondLst>
                            <p:childTnLst>
                              <p:par>
                                <p:cTn id="12" presetID="3" presetClass="entr" presetSubtype="10" fill="hold" grpId="0" nodeType="clickEffect">
                                  <p:stCondLst>
                                    <p:cond delay="0"/>
                                  </p:stCondLst>
                                  <p:childTnLst>
                                    <p:set>
                                      <p:cBhvr>
                                        <p:cTn id="13" dur="1" fill="hold">
                                          <p:stCondLst>
                                            <p:cond delay="0"/>
                                          </p:stCondLst>
                                        </p:cTn>
                                        <p:tgtEl>
                                          <p:spTgt spid="19458"/>
                                        </p:tgtEl>
                                        <p:attrNameLst>
                                          <p:attrName>style.visibility</p:attrName>
                                        </p:attrNameLst>
                                      </p:cBhvr>
                                      <p:to>
                                        <p:strVal val="visible"/>
                                      </p:to>
                                    </p:set>
                                    <p:animEffect transition="in" filter="blinds(horizontal)">
                                      <p:cBhvr>
                                        <p:cTn id="14" dur="500"/>
                                        <p:tgtEl>
                                          <p:spTgt spid="19458"/>
                                        </p:tgtEl>
                                      </p:cBhvr>
                                    </p:animEffect>
                                  </p:childTnLst>
                                </p:cTn>
                              </p:par>
                              <p:par>
                                <p:cTn id="15" presetID="3" presetClass="entr" presetSubtype="10" fill="hold" nodeType="withEffect">
                                  <p:stCondLst>
                                    <p:cond delay="0"/>
                                  </p:stCondLst>
                                  <p:childTnLst>
                                    <p:set>
                                      <p:cBhvr>
                                        <p:cTn id="16" dur="1" fill="hold">
                                          <p:stCondLst>
                                            <p:cond delay="0"/>
                                          </p:stCondLst>
                                        </p:cTn>
                                        <p:tgtEl>
                                          <p:spTgt spid="2054"/>
                                        </p:tgtEl>
                                        <p:attrNameLst>
                                          <p:attrName>style.visibility</p:attrName>
                                        </p:attrNameLst>
                                      </p:cBhvr>
                                      <p:to>
                                        <p:strVal val="visible"/>
                                      </p:to>
                                    </p:set>
                                    <p:animEffect transition="in" filter="blinds(horizontal)">
                                      <p:cBhvr>
                                        <p:cTn id="17" dur="500"/>
                                        <p:tgtEl>
                                          <p:spTgt spid="20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8" grpId="0"/>
      <p:bldP spid="4710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Chromosome Definitions</a:t>
            </a:r>
            <a:endParaRPr lang="en-US" dirty="0"/>
          </a:p>
        </p:txBody>
      </p:sp>
      <p:sp>
        <p:nvSpPr>
          <p:cNvPr id="4" name="Content Placeholder 3"/>
          <p:cNvSpPr>
            <a:spLocks noGrp="1"/>
          </p:cNvSpPr>
          <p:nvPr>
            <p:ph idx="1"/>
          </p:nvPr>
        </p:nvSpPr>
        <p:spPr/>
        <p:txBody>
          <a:bodyPr/>
          <a:lstStyle/>
          <a:p>
            <a:r>
              <a:rPr lang="en-US" dirty="0" smtClean="0"/>
              <a:t>You need to create Matchbooks on the following terms!</a:t>
            </a:r>
          </a:p>
          <a:p>
            <a:pPr lvl="1"/>
            <a:r>
              <a:rPr lang="en-US" dirty="0" smtClean="0"/>
              <a:t>Homologous Chromosomes</a:t>
            </a:r>
          </a:p>
          <a:p>
            <a:pPr lvl="1"/>
            <a:r>
              <a:rPr lang="en-US" dirty="0" smtClean="0"/>
              <a:t>Diploid</a:t>
            </a:r>
          </a:p>
          <a:p>
            <a:pPr lvl="1"/>
            <a:r>
              <a:rPr lang="en-US" dirty="0" smtClean="0"/>
              <a:t>Haploid</a:t>
            </a:r>
          </a:p>
          <a:p>
            <a:pPr lvl="1"/>
            <a:r>
              <a:rPr lang="en-US" dirty="0" smtClean="0"/>
              <a:t>Zygote</a:t>
            </a:r>
          </a:p>
          <a:p>
            <a:pPr lvl="1"/>
            <a:r>
              <a:rPr lang="en-US" dirty="0" err="1" smtClean="0"/>
              <a:t>Autosomes</a:t>
            </a:r>
            <a:endParaRPr lang="en-US" dirty="0" smtClean="0"/>
          </a:p>
          <a:p>
            <a:pPr lvl="1"/>
            <a:r>
              <a:rPr lang="en-US" dirty="0" smtClean="0"/>
              <a:t>Sex Chromosomes</a:t>
            </a:r>
          </a:p>
          <a:p>
            <a:pPr lvl="1"/>
            <a:r>
              <a:rPr lang="en-US" dirty="0" err="1" smtClean="0"/>
              <a:t>Kayrotype</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Chromosome</a:t>
            </a:r>
            <a:endParaRPr lang="en-US" dirty="0"/>
          </a:p>
        </p:txBody>
      </p:sp>
      <p:sp>
        <p:nvSpPr>
          <p:cNvPr id="3" name="Content Placeholder 2"/>
          <p:cNvSpPr>
            <a:spLocks noGrp="1"/>
          </p:cNvSpPr>
          <p:nvPr>
            <p:ph sz="half" idx="1"/>
          </p:nvPr>
        </p:nvSpPr>
        <p:spPr/>
        <p:txBody>
          <a:bodyPr/>
          <a:lstStyle/>
          <a:p>
            <a:endParaRPr lang="en-US"/>
          </a:p>
        </p:txBody>
      </p:sp>
      <p:sp>
        <p:nvSpPr>
          <p:cNvPr id="4" name="Content Placeholder 3"/>
          <p:cNvSpPr>
            <a:spLocks noGrp="1"/>
          </p:cNvSpPr>
          <p:nvPr>
            <p:ph sz="half" idx="2"/>
          </p:nvPr>
        </p:nvSpPr>
        <p:spPr/>
        <p:txBody>
          <a:bodyPr/>
          <a:lstStyle/>
          <a:p>
            <a:endParaRPr lang="en-US"/>
          </a:p>
        </p:txBody>
      </p:sp>
      <p:pic>
        <p:nvPicPr>
          <p:cNvPr id="5" name="Picture 2"/>
          <p:cNvPicPr>
            <a:picLocks noChangeAspect="1" noChangeArrowheads="1"/>
          </p:cNvPicPr>
          <p:nvPr/>
        </p:nvPicPr>
        <p:blipFill>
          <a:blip r:embed="rId2" cstate="print"/>
          <a:srcRect/>
          <a:stretch>
            <a:fillRect/>
          </a:stretch>
        </p:blipFill>
        <p:spPr bwMode="auto">
          <a:xfrm>
            <a:off x="81658" y="457200"/>
            <a:ext cx="9062342" cy="55816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Opener 3/22/2010</a:t>
            </a:r>
            <a:endParaRPr lang="en-US" dirty="0"/>
          </a:p>
        </p:txBody>
      </p:sp>
      <p:sp>
        <p:nvSpPr>
          <p:cNvPr id="3" name="Text Placeholder 2"/>
          <p:cNvSpPr>
            <a:spLocks noGrp="1"/>
          </p:cNvSpPr>
          <p:nvPr>
            <p:ph type="body" sz="half" idx="1"/>
          </p:nvPr>
        </p:nvSpPr>
        <p:spPr>
          <a:xfrm>
            <a:off x="457200" y="1600200"/>
            <a:ext cx="8077200" cy="4525963"/>
          </a:xfrm>
        </p:spPr>
        <p:txBody>
          <a:bodyPr/>
          <a:lstStyle/>
          <a:p>
            <a:r>
              <a:rPr lang="en-US" dirty="0" smtClean="0"/>
              <a:t>Describe the function of Mitosis and how it occurs. Include the words:</a:t>
            </a:r>
          </a:p>
          <a:p>
            <a:pPr lvl="1"/>
            <a:r>
              <a:rPr lang="en-US" dirty="0" err="1" smtClean="0"/>
              <a:t>Interphase</a:t>
            </a:r>
            <a:r>
              <a:rPr lang="en-US" dirty="0" smtClean="0"/>
              <a:t>, Prophase, Metaphase, Anaphase, </a:t>
            </a:r>
            <a:r>
              <a:rPr lang="en-US" dirty="0" err="1" smtClean="0"/>
              <a:t>Telophase</a:t>
            </a:r>
            <a:r>
              <a:rPr lang="en-US" dirty="0" smtClean="0"/>
              <a:t>, Chromosomes and </a:t>
            </a:r>
            <a:r>
              <a:rPr lang="en-US" dirty="0" err="1" smtClean="0"/>
              <a:t>Cytokinesis</a:t>
            </a:r>
            <a:endParaRPr lang="en-US" dirty="0" smtClean="0"/>
          </a:p>
        </p:txBody>
      </p:sp>
      <p:pic>
        <p:nvPicPr>
          <p:cNvPr id="2050" name="Picture 2"/>
          <p:cNvPicPr>
            <a:picLocks noChangeAspect="1" noChangeArrowheads="1"/>
          </p:cNvPicPr>
          <p:nvPr/>
        </p:nvPicPr>
        <p:blipFill>
          <a:blip r:embed="rId2" cstate="print"/>
          <a:srcRect/>
          <a:stretch>
            <a:fillRect/>
          </a:stretch>
        </p:blipFill>
        <p:spPr bwMode="auto">
          <a:xfrm>
            <a:off x="2362200" y="3810000"/>
            <a:ext cx="4648200" cy="26384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p:cNvSpPr>
          <p:nvPr>
            <p:ph type="title" idx="4294967295"/>
          </p:nvPr>
        </p:nvSpPr>
        <p:spPr/>
        <p:txBody>
          <a:bodyPr/>
          <a:lstStyle/>
          <a:p>
            <a:pPr algn="l"/>
            <a:r>
              <a:rPr lang="en-US" sz="4000" smtClean="0"/>
              <a:t>Mitosis</a:t>
            </a:r>
            <a:br>
              <a:rPr lang="en-US" sz="4000" smtClean="0"/>
            </a:br>
            <a:r>
              <a:rPr lang="en-US" sz="4000" smtClean="0"/>
              <a:t>Poster</a:t>
            </a:r>
          </a:p>
        </p:txBody>
      </p:sp>
      <p:sp>
        <p:nvSpPr>
          <p:cNvPr id="49155" name="Rectangle 3"/>
          <p:cNvSpPr>
            <a:spLocks noGrp="1"/>
          </p:cNvSpPr>
          <p:nvPr>
            <p:ph type="body" idx="4294967295"/>
          </p:nvPr>
        </p:nvSpPr>
        <p:spPr>
          <a:xfrm>
            <a:off x="457200" y="1600200"/>
            <a:ext cx="3200400" cy="4525963"/>
          </a:xfrm>
        </p:spPr>
        <p:txBody>
          <a:bodyPr/>
          <a:lstStyle/>
          <a:p>
            <a:r>
              <a:rPr lang="en-US" smtClean="0"/>
              <a:t>On your poster you are going to show the steps of Mitosis!</a:t>
            </a:r>
          </a:p>
        </p:txBody>
      </p:sp>
      <p:pic>
        <p:nvPicPr>
          <p:cNvPr id="49156" name="Picture 4"/>
          <p:cNvPicPr>
            <a:picLocks noChangeAspect="1" noChangeArrowheads="1"/>
          </p:cNvPicPr>
          <p:nvPr/>
        </p:nvPicPr>
        <p:blipFill>
          <a:blip r:embed="rId2" cstate="print"/>
          <a:srcRect/>
          <a:stretch>
            <a:fillRect/>
          </a:stretch>
        </p:blipFill>
        <p:spPr bwMode="auto">
          <a:xfrm>
            <a:off x="3408363" y="0"/>
            <a:ext cx="5926137" cy="70866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p:cNvSpPr>
          <p:nvPr>
            <p:ph type="title" idx="4294967295"/>
          </p:nvPr>
        </p:nvSpPr>
        <p:spPr/>
        <p:txBody>
          <a:bodyPr/>
          <a:lstStyle/>
          <a:p>
            <a:pPr algn="l"/>
            <a:r>
              <a:rPr lang="en-US" smtClean="0"/>
              <a:t>	Meiosis - opener</a:t>
            </a:r>
          </a:p>
        </p:txBody>
      </p:sp>
      <p:sp>
        <p:nvSpPr>
          <p:cNvPr id="45059" name="Rectangle 3"/>
          <p:cNvSpPr>
            <a:spLocks noGrp="1"/>
          </p:cNvSpPr>
          <p:nvPr>
            <p:ph type="body" idx="4294967295"/>
          </p:nvPr>
        </p:nvSpPr>
        <p:spPr>
          <a:xfrm>
            <a:off x="1295400" y="1600200"/>
            <a:ext cx="7848600" cy="4525963"/>
          </a:xfrm>
        </p:spPr>
        <p:txBody>
          <a:bodyPr/>
          <a:lstStyle/>
          <a:p>
            <a:pPr>
              <a:lnSpc>
                <a:spcPct val="90000"/>
              </a:lnSpc>
            </a:pPr>
            <a:r>
              <a:rPr lang="en-US" smtClean="0"/>
              <a:t>What is the function of mitosis?</a:t>
            </a:r>
          </a:p>
          <a:p>
            <a:pPr>
              <a:lnSpc>
                <a:spcPct val="90000"/>
              </a:lnSpc>
            </a:pPr>
            <a:endParaRPr lang="en-US" smtClean="0"/>
          </a:p>
          <a:p>
            <a:pPr>
              <a:lnSpc>
                <a:spcPct val="90000"/>
              </a:lnSpc>
            </a:pPr>
            <a:r>
              <a:rPr lang="en-US" smtClean="0"/>
              <a:t>What are chromosomes?</a:t>
            </a:r>
          </a:p>
          <a:p>
            <a:pPr>
              <a:lnSpc>
                <a:spcPct val="90000"/>
              </a:lnSpc>
            </a:pPr>
            <a:endParaRPr lang="en-US" smtClean="0"/>
          </a:p>
          <a:p>
            <a:pPr>
              <a:lnSpc>
                <a:spcPct val="90000"/>
              </a:lnSpc>
            </a:pPr>
            <a:r>
              <a:rPr lang="en-US" smtClean="0"/>
              <a:t>How many chromosomes do we have in our cells?</a:t>
            </a:r>
          </a:p>
          <a:p>
            <a:pPr>
              <a:lnSpc>
                <a:spcPct val="90000"/>
              </a:lnSpc>
            </a:pPr>
            <a:endParaRPr lang="en-US" smtClean="0"/>
          </a:p>
          <a:p>
            <a:pPr>
              <a:lnSpc>
                <a:spcPct val="90000"/>
              </a:lnSpc>
            </a:pPr>
            <a:r>
              <a:rPr lang="en-US" smtClean="0"/>
              <a:t>Where do we get out chromosomes from?</a:t>
            </a:r>
          </a:p>
        </p:txBody>
      </p:sp>
      <p:pic>
        <p:nvPicPr>
          <p:cNvPr id="7" name="Picture 2"/>
          <p:cNvPicPr>
            <a:picLocks noChangeAspect="1" noChangeArrowheads="1"/>
          </p:cNvPicPr>
          <p:nvPr/>
        </p:nvPicPr>
        <p:blipFill>
          <a:blip r:embed="rId2" cstate="print">
            <a:lum bright="20000"/>
          </a:blip>
          <a:srcRect/>
          <a:stretch>
            <a:fillRect/>
          </a:stretch>
        </p:blipFill>
        <p:spPr bwMode="auto">
          <a:xfrm>
            <a:off x="0" y="0"/>
            <a:ext cx="1131888" cy="6858000"/>
          </a:xfrm>
          <a:prstGeom prst="rect">
            <a:avLst/>
          </a:prstGeom>
          <a:noFill/>
          <a:ln w="9525">
            <a:noFill/>
            <a:miter lim="800000"/>
            <a:headEnd/>
            <a:tailEnd/>
          </a:ln>
          <a:effectLst>
            <a:outerShdw blurRad="50800" dist="38100" dir="10800000" algn="r" rotWithShape="0">
              <a:prstClr val="black">
                <a:alpha val="40000"/>
              </a:prstClr>
            </a:outerShdw>
          </a:effectLst>
        </p:spPr>
      </p:pic>
      <p:sp>
        <p:nvSpPr>
          <p:cNvPr id="45061" name="Text Box 5"/>
          <p:cNvSpPr txBox="1">
            <a:spLocks noChangeArrowheads="1"/>
          </p:cNvSpPr>
          <p:nvPr/>
        </p:nvSpPr>
        <p:spPr bwMode="auto">
          <a:xfrm>
            <a:off x="3352800" y="2209800"/>
            <a:ext cx="2743200" cy="457200"/>
          </a:xfrm>
          <a:prstGeom prst="rect">
            <a:avLst/>
          </a:prstGeom>
          <a:noFill/>
          <a:ln w="9525">
            <a:noFill/>
            <a:miter lim="800000"/>
            <a:headEnd/>
            <a:tailEnd/>
          </a:ln>
          <a:effectLst/>
        </p:spPr>
        <p:txBody>
          <a:bodyPr>
            <a:spAutoFit/>
          </a:bodyPr>
          <a:lstStyle/>
          <a:p>
            <a:pPr>
              <a:spcBef>
                <a:spcPct val="50000"/>
              </a:spcBef>
            </a:pPr>
            <a:r>
              <a:rPr lang="en-US" sz="2400" b="1">
                <a:solidFill>
                  <a:schemeClr val="hlink"/>
                </a:solidFill>
              </a:rPr>
              <a:t>Cell replication</a:t>
            </a:r>
          </a:p>
        </p:txBody>
      </p:sp>
      <p:sp>
        <p:nvSpPr>
          <p:cNvPr id="45062" name="Text Box 6"/>
          <p:cNvSpPr txBox="1">
            <a:spLocks noChangeArrowheads="1"/>
          </p:cNvSpPr>
          <p:nvPr/>
        </p:nvSpPr>
        <p:spPr bwMode="auto">
          <a:xfrm>
            <a:off x="3429000" y="3200400"/>
            <a:ext cx="4800600" cy="457200"/>
          </a:xfrm>
          <a:prstGeom prst="rect">
            <a:avLst/>
          </a:prstGeom>
          <a:noFill/>
          <a:ln w="9525">
            <a:noFill/>
            <a:miter lim="800000"/>
            <a:headEnd/>
            <a:tailEnd/>
          </a:ln>
          <a:effectLst/>
        </p:spPr>
        <p:txBody>
          <a:bodyPr>
            <a:spAutoFit/>
          </a:bodyPr>
          <a:lstStyle/>
          <a:p>
            <a:pPr>
              <a:spcBef>
                <a:spcPct val="50000"/>
              </a:spcBef>
            </a:pPr>
            <a:r>
              <a:rPr lang="en-US" sz="2400" b="1">
                <a:solidFill>
                  <a:schemeClr val="hlink"/>
                </a:solidFill>
              </a:rPr>
              <a:t>Chromosomes store DNA</a:t>
            </a:r>
          </a:p>
        </p:txBody>
      </p:sp>
      <p:sp>
        <p:nvSpPr>
          <p:cNvPr id="45063" name="Text Box 7"/>
          <p:cNvSpPr txBox="1">
            <a:spLocks noChangeArrowheads="1"/>
          </p:cNvSpPr>
          <p:nvPr/>
        </p:nvSpPr>
        <p:spPr bwMode="auto">
          <a:xfrm>
            <a:off x="3581400" y="4495800"/>
            <a:ext cx="2743200" cy="457200"/>
          </a:xfrm>
          <a:prstGeom prst="rect">
            <a:avLst/>
          </a:prstGeom>
          <a:noFill/>
          <a:ln w="9525">
            <a:noFill/>
            <a:miter lim="800000"/>
            <a:headEnd/>
            <a:tailEnd/>
          </a:ln>
          <a:effectLst/>
        </p:spPr>
        <p:txBody>
          <a:bodyPr>
            <a:spAutoFit/>
          </a:bodyPr>
          <a:lstStyle/>
          <a:p>
            <a:pPr>
              <a:spcBef>
                <a:spcPct val="50000"/>
              </a:spcBef>
            </a:pPr>
            <a:r>
              <a:rPr lang="en-US" sz="2400" b="1">
                <a:solidFill>
                  <a:schemeClr val="hlink"/>
                </a:solidFill>
              </a:rPr>
              <a:t>23 pairs – 46 total</a:t>
            </a:r>
          </a:p>
        </p:txBody>
      </p:sp>
      <p:sp>
        <p:nvSpPr>
          <p:cNvPr id="45064" name="Text Box 8"/>
          <p:cNvSpPr txBox="1">
            <a:spLocks noChangeArrowheads="1"/>
          </p:cNvSpPr>
          <p:nvPr/>
        </p:nvSpPr>
        <p:spPr bwMode="auto">
          <a:xfrm>
            <a:off x="3657600" y="5791200"/>
            <a:ext cx="2743200" cy="822325"/>
          </a:xfrm>
          <a:prstGeom prst="rect">
            <a:avLst/>
          </a:prstGeom>
          <a:noFill/>
          <a:ln w="9525">
            <a:noFill/>
            <a:miter lim="800000"/>
            <a:headEnd/>
            <a:tailEnd/>
          </a:ln>
          <a:effectLst/>
        </p:spPr>
        <p:txBody>
          <a:bodyPr>
            <a:spAutoFit/>
          </a:bodyPr>
          <a:lstStyle/>
          <a:p>
            <a:pPr>
              <a:spcBef>
                <a:spcPct val="50000"/>
              </a:spcBef>
            </a:pPr>
            <a:r>
              <a:rPr lang="en-US" sz="2400" b="1">
                <a:solidFill>
                  <a:schemeClr val="hlink"/>
                </a:solidFill>
              </a:rPr>
              <a:t>Half from mom, half from dad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5061"/>
                                        </p:tgtEl>
                                        <p:attrNameLst>
                                          <p:attrName>style.visibility</p:attrName>
                                        </p:attrNameLst>
                                      </p:cBhvr>
                                      <p:to>
                                        <p:strVal val="visible"/>
                                      </p:to>
                                    </p:set>
                                    <p:anim calcmode="lin" valueType="num">
                                      <p:cBhvr additive="base">
                                        <p:cTn id="7" dur="500" fill="hold"/>
                                        <p:tgtEl>
                                          <p:spTgt spid="45061"/>
                                        </p:tgtEl>
                                        <p:attrNameLst>
                                          <p:attrName>ppt_x</p:attrName>
                                        </p:attrNameLst>
                                      </p:cBhvr>
                                      <p:tavLst>
                                        <p:tav tm="0">
                                          <p:val>
                                            <p:strVal val="#ppt_x"/>
                                          </p:val>
                                        </p:tav>
                                        <p:tav tm="100000">
                                          <p:val>
                                            <p:strVal val="#ppt_x"/>
                                          </p:val>
                                        </p:tav>
                                      </p:tavLst>
                                    </p:anim>
                                    <p:anim calcmode="lin" valueType="num">
                                      <p:cBhvr additive="base">
                                        <p:cTn id="8" dur="500" fill="hold"/>
                                        <p:tgtEl>
                                          <p:spTgt spid="4506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5062"/>
                                        </p:tgtEl>
                                        <p:attrNameLst>
                                          <p:attrName>style.visibility</p:attrName>
                                        </p:attrNameLst>
                                      </p:cBhvr>
                                      <p:to>
                                        <p:strVal val="visible"/>
                                      </p:to>
                                    </p:set>
                                    <p:anim calcmode="lin" valueType="num">
                                      <p:cBhvr additive="base">
                                        <p:cTn id="13" dur="500" fill="hold"/>
                                        <p:tgtEl>
                                          <p:spTgt spid="45062"/>
                                        </p:tgtEl>
                                        <p:attrNameLst>
                                          <p:attrName>ppt_x</p:attrName>
                                        </p:attrNameLst>
                                      </p:cBhvr>
                                      <p:tavLst>
                                        <p:tav tm="0">
                                          <p:val>
                                            <p:strVal val="#ppt_x"/>
                                          </p:val>
                                        </p:tav>
                                        <p:tav tm="100000">
                                          <p:val>
                                            <p:strVal val="#ppt_x"/>
                                          </p:val>
                                        </p:tav>
                                      </p:tavLst>
                                    </p:anim>
                                    <p:anim calcmode="lin" valueType="num">
                                      <p:cBhvr additive="base">
                                        <p:cTn id="14" dur="500" fill="hold"/>
                                        <p:tgtEl>
                                          <p:spTgt spid="4506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5063"/>
                                        </p:tgtEl>
                                        <p:attrNameLst>
                                          <p:attrName>style.visibility</p:attrName>
                                        </p:attrNameLst>
                                      </p:cBhvr>
                                      <p:to>
                                        <p:strVal val="visible"/>
                                      </p:to>
                                    </p:set>
                                    <p:anim calcmode="lin" valueType="num">
                                      <p:cBhvr additive="base">
                                        <p:cTn id="19" dur="500" fill="hold"/>
                                        <p:tgtEl>
                                          <p:spTgt spid="45063"/>
                                        </p:tgtEl>
                                        <p:attrNameLst>
                                          <p:attrName>ppt_x</p:attrName>
                                        </p:attrNameLst>
                                      </p:cBhvr>
                                      <p:tavLst>
                                        <p:tav tm="0">
                                          <p:val>
                                            <p:strVal val="#ppt_x"/>
                                          </p:val>
                                        </p:tav>
                                        <p:tav tm="100000">
                                          <p:val>
                                            <p:strVal val="#ppt_x"/>
                                          </p:val>
                                        </p:tav>
                                      </p:tavLst>
                                    </p:anim>
                                    <p:anim calcmode="lin" valueType="num">
                                      <p:cBhvr additive="base">
                                        <p:cTn id="20" dur="500" fill="hold"/>
                                        <p:tgtEl>
                                          <p:spTgt spid="4506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5064"/>
                                        </p:tgtEl>
                                        <p:attrNameLst>
                                          <p:attrName>style.visibility</p:attrName>
                                        </p:attrNameLst>
                                      </p:cBhvr>
                                      <p:to>
                                        <p:strVal val="visible"/>
                                      </p:to>
                                    </p:set>
                                    <p:anim calcmode="lin" valueType="num">
                                      <p:cBhvr additive="base">
                                        <p:cTn id="25" dur="500" fill="hold"/>
                                        <p:tgtEl>
                                          <p:spTgt spid="45064"/>
                                        </p:tgtEl>
                                        <p:attrNameLst>
                                          <p:attrName>ppt_x</p:attrName>
                                        </p:attrNameLst>
                                      </p:cBhvr>
                                      <p:tavLst>
                                        <p:tav tm="0">
                                          <p:val>
                                            <p:strVal val="#ppt_x"/>
                                          </p:val>
                                        </p:tav>
                                        <p:tav tm="100000">
                                          <p:val>
                                            <p:strVal val="#ppt_x"/>
                                          </p:val>
                                        </p:tav>
                                      </p:tavLst>
                                    </p:anim>
                                    <p:anim calcmode="lin" valueType="num">
                                      <p:cBhvr additive="base">
                                        <p:cTn id="26" dur="500" fill="hold"/>
                                        <p:tgtEl>
                                          <p:spTgt spid="4506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61" grpId="0"/>
      <p:bldP spid="45062" grpId="0"/>
      <p:bldP spid="45063" grpId="0"/>
      <p:bldP spid="4506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p:cNvSpPr>
          <p:nvPr>
            <p:ph type="title" idx="4294967295"/>
          </p:nvPr>
        </p:nvSpPr>
        <p:spPr/>
        <p:txBody>
          <a:bodyPr/>
          <a:lstStyle/>
          <a:p>
            <a:r>
              <a:rPr lang="en-US" smtClean="0"/>
              <a:t>Meiosis</a:t>
            </a:r>
          </a:p>
        </p:txBody>
      </p:sp>
      <p:sp>
        <p:nvSpPr>
          <p:cNvPr id="48131" name="Rectangle 3"/>
          <p:cNvSpPr>
            <a:spLocks noGrp="1"/>
          </p:cNvSpPr>
          <p:nvPr>
            <p:ph type="body" idx="4294967295"/>
          </p:nvPr>
        </p:nvSpPr>
        <p:spPr>
          <a:xfrm>
            <a:off x="1143000" y="1600200"/>
            <a:ext cx="7543800" cy="4525963"/>
          </a:xfrm>
        </p:spPr>
        <p:txBody>
          <a:bodyPr/>
          <a:lstStyle/>
          <a:p>
            <a:r>
              <a:rPr lang="en-US" smtClean="0"/>
              <a:t>Meiosis is the production of gametes, or sex cells.</a:t>
            </a:r>
          </a:p>
          <a:p>
            <a:pPr lvl="1"/>
            <a:r>
              <a:rPr lang="en-US" smtClean="0"/>
              <a:t>Sex cells only have HALF the number of chromosomes, why?</a:t>
            </a:r>
          </a:p>
          <a:p>
            <a:pPr lvl="1"/>
            <a:endParaRPr lang="en-US" smtClean="0"/>
          </a:p>
          <a:p>
            <a:pPr lvl="1"/>
            <a:endParaRPr lang="en-US" smtClean="0"/>
          </a:p>
        </p:txBody>
      </p:sp>
      <p:pic>
        <p:nvPicPr>
          <p:cNvPr id="7" name="Picture 2"/>
          <p:cNvPicPr>
            <a:picLocks noChangeAspect="1" noChangeArrowheads="1"/>
          </p:cNvPicPr>
          <p:nvPr/>
        </p:nvPicPr>
        <p:blipFill>
          <a:blip r:embed="rId2" cstate="print">
            <a:lum bright="20000"/>
          </a:blip>
          <a:srcRect/>
          <a:stretch>
            <a:fillRect/>
          </a:stretch>
        </p:blipFill>
        <p:spPr bwMode="auto">
          <a:xfrm>
            <a:off x="0" y="0"/>
            <a:ext cx="1131888" cy="6858000"/>
          </a:xfrm>
          <a:prstGeom prst="rect">
            <a:avLst/>
          </a:prstGeom>
          <a:noFill/>
          <a:ln w="9525">
            <a:noFill/>
            <a:miter lim="800000"/>
            <a:headEnd/>
            <a:tailEnd/>
          </a:ln>
          <a:effectLst>
            <a:outerShdw blurRad="50800" dist="38100" dir="10800000" algn="r" rotWithShape="0">
              <a:prstClr val="black">
                <a:alpha val="40000"/>
              </a:prstClr>
            </a:outerShdw>
          </a:effectLst>
        </p:spPr>
      </p:pic>
      <p:sp>
        <p:nvSpPr>
          <p:cNvPr id="48134" name="Text Box 6"/>
          <p:cNvSpPr txBox="1">
            <a:spLocks noChangeArrowheads="1"/>
          </p:cNvSpPr>
          <p:nvPr/>
        </p:nvSpPr>
        <p:spPr bwMode="auto">
          <a:xfrm>
            <a:off x="2590800" y="4724400"/>
            <a:ext cx="4800600" cy="641350"/>
          </a:xfrm>
          <a:prstGeom prst="rect">
            <a:avLst/>
          </a:prstGeom>
          <a:noFill/>
          <a:ln w="9525">
            <a:noFill/>
            <a:miter lim="800000"/>
            <a:headEnd/>
            <a:tailEnd/>
          </a:ln>
          <a:effectLst/>
        </p:spPr>
        <p:txBody>
          <a:bodyPr>
            <a:spAutoFit/>
          </a:bodyPr>
          <a:lstStyle/>
          <a:p>
            <a:pPr>
              <a:spcBef>
                <a:spcPct val="50000"/>
              </a:spcBef>
            </a:pPr>
            <a:r>
              <a:rPr lang="en-US" sz="3600" b="1"/>
              <a:t>m</a:t>
            </a:r>
            <a:r>
              <a:rPr lang="en-US" sz="3600" b="1">
                <a:solidFill>
                  <a:schemeClr val="hlink"/>
                </a:solidFill>
              </a:rPr>
              <a:t>E</a:t>
            </a:r>
            <a:r>
              <a:rPr lang="en-US" sz="3600" b="1"/>
              <a:t>iosis =</a:t>
            </a:r>
            <a:r>
              <a:rPr lang="en-US" sz="3600" b="1">
                <a:solidFill>
                  <a:schemeClr val="hlink"/>
                </a:solidFill>
              </a:rPr>
              <a:t> </a:t>
            </a:r>
            <a:r>
              <a:rPr lang="en-US" sz="3600" b="1"/>
              <a:t>s</a:t>
            </a:r>
            <a:r>
              <a:rPr lang="en-US" sz="3600" b="1">
                <a:solidFill>
                  <a:schemeClr val="hlink"/>
                </a:solidFill>
              </a:rPr>
              <a:t>E</a:t>
            </a:r>
            <a:r>
              <a:rPr lang="en-US" sz="3600" b="1"/>
              <a:t>x</a:t>
            </a:r>
            <a:r>
              <a:rPr lang="en-US" sz="3600" b="1">
                <a:solidFill>
                  <a:schemeClr val="hlink"/>
                </a:solidFill>
              </a:rPr>
              <a:t> </a:t>
            </a:r>
            <a:r>
              <a:rPr lang="en-US" sz="3600" b="1"/>
              <a:t>cells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8134"/>
                                        </p:tgtEl>
                                        <p:attrNameLst>
                                          <p:attrName>style.visibility</p:attrName>
                                        </p:attrNameLst>
                                      </p:cBhvr>
                                      <p:to>
                                        <p:strVal val="visible"/>
                                      </p:to>
                                    </p:set>
                                    <p:anim calcmode="lin" valueType="num">
                                      <p:cBhvr additive="base">
                                        <p:cTn id="7" dur="500" fill="hold"/>
                                        <p:tgtEl>
                                          <p:spTgt spid="48134"/>
                                        </p:tgtEl>
                                        <p:attrNameLst>
                                          <p:attrName>ppt_x</p:attrName>
                                        </p:attrNameLst>
                                      </p:cBhvr>
                                      <p:tavLst>
                                        <p:tav tm="0">
                                          <p:val>
                                            <p:strVal val="#ppt_x"/>
                                          </p:val>
                                        </p:tav>
                                        <p:tav tm="100000">
                                          <p:val>
                                            <p:strVal val="#ppt_x"/>
                                          </p:val>
                                        </p:tav>
                                      </p:tavLst>
                                    </p:anim>
                                    <p:anim calcmode="lin" valueType="num">
                                      <p:cBhvr additive="base">
                                        <p:cTn id="8" dur="500" fill="hold"/>
                                        <p:tgtEl>
                                          <p:spTgt spid="4813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p:cNvSpPr>
          <p:nvPr>
            <p:ph type="title" idx="4294967295"/>
          </p:nvPr>
        </p:nvSpPr>
        <p:spPr/>
        <p:txBody>
          <a:bodyPr/>
          <a:lstStyle/>
          <a:p>
            <a:pPr algn="l"/>
            <a:r>
              <a:rPr lang="en-US" smtClean="0"/>
              <a:t>	Meiosis</a:t>
            </a:r>
          </a:p>
        </p:txBody>
      </p:sp>
      <p:sp>
        <p:nvSpPr>
          <p:cNvPr id="46083" name="Rectangle 3"/>
          <p:cNvSpPr>
            <a:spLocks noGrp="1"/>
          </p:cNvSpPr>
          <p:nvPr>
            <p:ph type="body" idx="4294967295"/>
          </p:nvPr>
        </p:nvSpPr>
        <p:spPr>
          <a:xfrm>
            <a:off x="762000" y="1600200"/>
            <a:ext cx="4191000" cy="4953000"/>
          </a:xfrm>
        </p:spPr>
        <p:txBody>
          <a:bodyPr/>
          <a:lstStyle/>
          <a:p>
            <a:r>
              <a:rPr lang="en-US" smtClean="0"/>
              <a:t>Meiosis has two parts</a:t>
            </a:r>
          </a:p>
          <a:p>
            <a:pPr lvl="1"/>
            <a:endParaRPr lang="en-US" smtClean="0"/>
          </a:p>
          <a:p>
            <a:pPr lvl="1"/>
            <a:r>
              <a:rPr lang="en-US" sz="2400" smtClean="0"/>
              <a:t>Part one is the same as mitosis</a:t>
            </a:r>
          </a:p>
          <a:p>
            <a:pPr lvl="1"/>
            <a:r>
              <a:rPr lang="en-US" sz="2400" smtClean="0"/>
              <a:t>Part two is the same process, however the DNA is never duplicated. </a:t>
            </a:r>
          </a:p>
          <a:p>
            <a:pPr lvl="1"/>
            <a:r>
              <a:rPr lang="en-US" sz="2400" smtClean="0"/>
              <a:t>You end up with 4 daughter cells instead of 2!</a:t>
            </a:r>
          </a:p>
        </p:txBody>
      </p:sp>
      <p:pic>
        <p:nvPicPr>
          <p:cNvPr id="46084" name="Picture 4"/>
          <p:cNvPicPr>
            <a:picLocks noChangeAspect="1" noChangeArrowheads="1"/>
          </p:cNvPicPr>
          <p:nvPr/>
        </p:nvPicPr>
        <p:blipFill>
          <a:blip r:embed="rId2" cstate="print"/>
          <a:srcRect/>
          <a:stretch>
            <a:fillRect/>
          </a:stretch>
        </p:blipFill>
        <p:spPr bwMode="auto">
          <a:xfrm>
            <a:off x="4800600" y="0"/>
            <a:ext cx="4572000" cy="6858000"/>
          </a:xfrm>
          <a:prstGeom prst="rect">
            <a:avLst/>
          </a:prstGeom>
          <a:noFill/>
          <a:ln w="9525">
            <a:noFill/>
            <a:miter lim="800000"/>
            <a:headEnd/>
            <a:tailEnd/>
          </a:ln>
          <a:effectLst/>
        </p:spPr>
      </p:pic>
      <p:pic>
        <p:nvPicPr>
          <p:cNvPr id="7" name="Picture 2"/>
          <p:cNvPicPr>
            <a:picLocks noChangeAspect="1" noChangeArrowheads="1"/>
          </p:cNvPicPr>
          <p:nvPr/>
        </p:nvPicPr>
        <p:blipFill>
          <a:blip r:embed="rId3" cstate="print">
            <a:lum bright="20000"/>
          </a:blip>
          <a:srcRect/>
          <a:stretch>
            <a:fillRect/>
          </a:stretch>
        </p:blipFill>
        <p:spPr bwMode="auto">
          <a:xfrm>
            <a:off x="0" y="0"/>
            <a:ext cx="1131888" cy="6858000"/>
          </a:xfrm>
          <a:prstGeom prst="rect">
            <a:avLst/>
          </a:prstGeom>
          <a:noFill/>
          <a:ln w="9525">
            <a:noFill/>
            <a:miter lim="800000"/>
            <a:headEnd/>
            <a:tailEnd/>
          </a:ln>
          <a:effectLst>
            <a:outerShdw blurRad="50800" dist="38100" dir="10800000" algn="r" rotWithShape="0">
              <a:prstClr val="black">
                <a:alpha val="40000"/>
              </a:prstClr>
            </a:outerShdw>
          </a:effec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p:cNvSpPr>
          <p:nvPr>
            <p:ph type="title" idx="4294967295"/>
          </p:nvPr>
        </p:nvSpPr>
        <p:spPr/>
        <p:txBody>
          <a:bodyPr/>
          <a:lstStyle/>
          <a:p>
            <a:pPr algn="l"/>
            <a:r>
              <a:rPr lang="en-US" smtClean="0"/>
              <a:t>Review!</a:t>
            </a:r>
          </a:p>
        </p:txBody>
      </p:sp>
      <p:sp>
        <p:nvSpPr>
          <p:cNvPr id="47107" name="Rectangle 3"/>
          <p:cNvSpPr>
            <a:spLocks noGrp="1"/>
          </p:cNvSpPr>
          <p:nvPr>
            <p:ph type="body" idx="4294967295"/>
          </p:nvPr>
        </p:nvSpPr>
        <p:spPr>
          <a:xfrm>
            <a:off x="457200" y="1600200"/>
            <a:ext cx="3276600" cy="4953000"/>
          </a:xfrm>
        </p:spPr>
        <p:txBody>
          <a:bodyPr/>
          <a:lstStyle/>
          <a:p>
            <a:endParaRPr lang="en-US" smtClean="0"/>
          </a:p>
        </p:txBody>
      </p:sp>
      <p:pic>
        <p:nvPicPr>
          <p:cNvPr id="47108" name="Picture 4"/>
          <p:cNvPicPr>
            <a:picLocks noChangeAspect="1" noChangeArrowheads="1"/>
          </p:cNvPicPr>
          <p:nvPr/>
        </p:nvPicPr>
        <p:blipFill>
          <a:blip r:embed="rId2" cstate="print"/>
          <a:srcRect/>
          <a:stretch>
            <a:fillRect/>
          </a:stretch>
        </p:blipFill>
        <p:spPr bwMode="auto">
          <a:xfrm>
            <a:off x="3524250" y="0"/>
            <a:ext cx="5619750" cy="716756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Venn Diagram </a:t>
            </a:r>
            <a:endParaRPr lang="en-US" dirty="0"/>
          </a:p>
        </p:txBody>
      </p:sp>
      <p:graphicFrame>
        <p:nvGraphicFramePr>
          <p:cNvPr id="12" name="Content Placeholder 11"/>
          <p:cNvGraphicFramePr>
            <a:graphicFrameLocks noGrp="1"/>
          </p:cNvGraphicFramePr>
          <p:nvPr>
            <p:ph sz="half" idx="2"/>
          </p:nvPr>
        </p:nvGraphicFramePr>
        <p:xfrm>
          <a:off x="76200" y="990600"/>
          <a:ext cx="9067800" cy="5867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Text Placeholder 7"/>
          <p:cNvSpPr>
            <a:spLocks noGrp="1"/>
          </p:cNvSpPr>
          <p:nvPr>
            <p:ph type="body" sz="quarter" idx="3"/>
          </p:nvPr>
        </p:nvSpPr>
        <p:spPr>
          <a:xfrm>
            <a:off x="6019800" y="838200"/>
            <a:ext cx="4041775" cy="639762"/>
          </a:xfrm>
        </p:spPr>
        <p:txBody>
          <a:bodyPr/>
          <a:lstStyle/>
          <a:p>
            <a:r>
              <a:rPr lang="en-US" dirty="0" smtClean="0"/>
              <a:t>Meiosis</a:t>
            </a:r>
            <a:endParaRPr lang="en-US" dirty="0"/>
          </a:p>
        </p:txBody>
      </p:sp>
      <p:sp>
        <p:nvSpPr>
          <p:cNvPr id="6" name="Text Placeholder 5"/>
          <p:cNvSpPr>
            <a:spLocks noGrp="1"/>
          </p:cNvSpPr>
          <p:nvPr>
            <p:ph type="body" idx="1"/>
          </p:nvPr>
        </p:nvSpPr>
        <p:spPr>
          <a:xfrm>
            <a:off x="2057400" y="990600"/>
            <a:ext cx="4040188" cy="639762"/>
          </a:xfrm>
        </p:spPr>
        <p:txBody>
          <a:bodyPr/>
          <a:lstStyle/>
          <a:p>
            <a:r>
              <a:rPr lang="en-US" dirty="0" smtClean="0"/>
              <a:t>Mitosis		</a:t>
            </a:r>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p:cNvSpPr>
          <p:nvPr>
            <p:ph type="title" idx="4294967295"/>
          </p:nvPr>
        </p:nvSpPr>
        <p:spPr/>
        <p:txBody>
          <a:bodyPr/>
          <a:lstStyle/>
          <a:p>
            <a:r>
              <a:rPr lang="en-US" smtClean="0"/>
              <a:t>Meiosis</a:t>
            </a:r>
          </a:p>
        </p:txBody>
      </p:sp>
      <p:sp>
        <p:nvSpPr>
          <p:cNvPr id="50179" name="Rectangle 3"/>
          <p:cNvSpPr>
            <a:spLocks noGrp="1"/>
          </p:cNvSpPr>
          <p:nvPr>
            <p:ph type="body" idx="4294967295"/>
          </p:nvPr>
        </p:nvSpPr>
        <p:spPr>
          <a:xfrm>
            <a:off x="1143000" y="1600200"/>
            <a:ext cx="7543800" cy="4525963"/>
          </a:xfrm>
        </p:spPr>
        <p:txBody>
          <a:bodyPr/>
          <a:lstStyle/>
          <a:p>
            <a:r>
              <a:rPr lang="en-US" smtClean="0"/>
              <a:t>Square dance</a:t>
            </a:r>
          </a:p>
        </p:txBody>
      </p:sp>
      <p:pic>
        <p:nvPicPr>
          <p:cNvPr id="7" name="Picture 2"/>
          <p:cNvPicPr>
            <a:picLocks noChangeAspect="1" noChangeArrowheads="1"/>
          </p:cNvPicPr>
          <p:nvPr/>
        </p:nvPicPr>
        <p:blipFill>
          <a:blip r:embed="rId2" cstate="print">
            <a:lum bright="20000"/>
          </a:blip>
          <a:srcRect/>
          <a:stretch>
            <a:fillRect/>
          </a:stretch>
        </p:blipFill>
        <p:spPr bwMode="auto">
          <a:xfrm>
            <a:off x="0" y="0"/>
            <a:ext cx="1131888" cy="6858000"/>
          </a:xfrm>
          <a:prstGeom prst="rect">
            <a:avLst/>
          </a:prstGeom>
          <a:noFill/>
          <a:ln w="9525">
            <a:noFill/>
            <a:miter lim="800000"/>
            <a:headEnd/>
            <a:tailEnd/>
          </a:ln>
          <a:effectLst>
            <a:outerShdw blurRad="50800" dist="38100" dir="10800000" algn="r" rotWithShape="0">
              <a:prstClr val="black">
                <a:alpha val="40000"/>
              </a:prstClr>
            </a:outerShdw>
          </a:effectLst>
        </p:spPr>
      </p:pic>
      <p:pic>
        <p:nvPicPr>
          <p:cNvPr id="50183" name="Picture 7"/>
          <p:cNvPicPr>
            <a:picLocks noChangeAspect="1" noChangeArrowheads="1"/>
          </p:cNvPicPr>
          <p:nvPr/>
        </p:nvPicPr>
        <p:blipFill>
          <a:blip r:embed="rId3" cstate="print"/>
          <a:srcRect/>
          <a:stretch>
            <a:fillRect/>
          </a:stretch>
        </p:blipFill>
        <p:spPr bwMode="auto">
          <a:xfrm>
            <a:off x="3048000" y="2290763"/>
            <a:ext cx="5257800" cy="392747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Chromosome Anatomy</a:t>
            </a:r>
            <a:endParaRPr lang="en-US" dirty="0"/>
          </a:p>
        </p:txBody>
      </p:sp>
      <p:pic>
        <p:nvPicPr>
          <p:cNvPr id="1026" name="Picture 2"/>
          <p:cNvPicPr>
            <a:picLocks noChangeAspect="1" noChangeArrowheads="1"/>
          </p:cNvPicPr>
          <p:nvPr/>
        </p:nvPicPr>
        <p:blipFill>
          <a:blip r:embed="rId2" cstate="print"/>
          <a:srcRect/>
          <a:stretch>
            <a:fillRect/>
          </a:stretch>
        </p:blipFill>
        <p:spPr bwMode="auto">
          <a:xfrm>
            <a:off x="381000" y="1981200"/>
            <a:ext cx="8395305" cy="3352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2"/>
          <p:cNvSpPr>
            <a:spLocks noGrp="1" noChangeArrowheads="1"/>
          </p:cNvSpPr>
          <p:nvPr>
            <p:ph type="title"/>
          </p:nvPr>
        </p:nvSpPr>
        <p:spPr/>
        <p:txBody>
          <a:bodyPr/>
          <a:lstStyle/>
          <a:p>
            <a:pPr eaLnBrk="1" hangingPunct="1"/>
            <a:r>
              <a:rPr lang="en-US" smtClean="0"/>
              <a:t>Cytokinesis</a:t>
            </a:r>
          </a:p>
        </p:txBody>
      </p:sp>
      <p:sp>
        <p:nvSpPr>
          <p:cNvPr id="33794" name="Rectangle 3"/>
          <p:cNvSpPr>
            <a:spLocks noGrp="1" noChangeArrowheads="1"/>
          </p:cNvSpPr>
          <p:nvPr>
            <p:ph type="body" sz="half" idx="1"/>
          </p:nvPr>
        </p:nvSpPr>
        <p:spPr/>
        <p:txBody>
          <a:bodyPr/>
          <a:lstStyle/>
          <a:p>
            <a:pPr eaLnBrk="1" hangingPunct="1">
              <a:lnSpc>
                <a:spcPct val="80000"/>
              </a:lnSpc>
            </a:pPr>
            <a:r>
              <a:rPr lang="en-US" sz="1600" smtClean="0"/>
              <a:t>The organelles (other than the chromosomes) get divided up into the 2 daughter cells passively: they go with whichever cell they find themselves in.</a:t>
            </a:r>
          </a:p>
          <a:p>
            <a:pPr eaLnBrk="1" hangingPunct="1">
              <a:lnSpc>
                <a:spcPct val="80000"/>
              </a:lnSpc>
            </a:pPr>
            <a:r>
              <a:rPr lang="en-US" sz="1600" smtClean="0"/>
              <a:t>Plant and animal cells divide the cytoplasm in different ways.  </a:t>
            </a:r>
          </a:p>
          <a:p>
            <a:pPr eaLnBrk="1" hangingPunct="1">
              <a:lnSpc>
                <a:spcPct val="80000"/>
              </a:lnSpc>
            </a:pPr>
            <a:r>
              <a:rPr lang="en-US" sz="1600" smtClean="0"/>
              <a:t>In plant cells, a new cell wall made of cellulose forms between the 2 new nuclei, about where the chromosomes lined up in metaphase.  Cell membranes form along the surfaces of this wall.  When the new wall joins with the existing side wall, the 2 cells have become separate.</a:t>
            </a:r>
          </a:p>
          <a:p>
            <a:pPr eaLnBrk="1" hangingPunct="1">
              <a:lnSpc>
                <a:spcPct val="80000"/>
              </a:lnSpc>
            </a:pPr>
            <a:r>
              <a:rPr lang="en-US" sz="1600" smtClean="0"/>
              <a:t>In animal cells, a ring of actin fibers (microfilaments are composed of actin) forms around the cell equator and contacts, pinching the cell in half. </a:t>
            </a:r>
          </a:p>
        </p:txBody>
      </p:sp>
      <p:pic>
        <p:nvPicPr>
          <p:cNvPr id="33795" name="Picture 4" descr="cytokinesis_plant"/>
          <p:cNvPicPr>
            <a:picLocks noGrp="1" noChangeAspect="1" noChangeArrowheads="1"/>
          </p:cNvPicPr>
          <p:nvPr>
            <p:ph sz="quarter" idx="2"/>
          </p:nvPr>
        </p:nvPicPr>
        <p:blipFill>
          <a:blip r:embed="rId3" cstate="print"/>
          <a:srcRect/>
          <a:stretch>
            <a:fillRect/>
          </a:stretch>
        </p:blipFill>
        <p:spPr>
          <a:xfrm>
            <a:off x="5876925" y="1687513"/>
            <a:ext cx="1581150" cy="2009775"/>
          </a:xfrm>
        </p:spPr>
      </p:pic>
      <p:pic>
        <p:nvPicPr>
          <p:cNvPr id="33796" name="Picture 9" descr="cytokinesis_animal"/>
          <p:cNvPicPr>
            <a:picLocks noGrp="1" noChangeAspect="1" noChangeArrowheads="1"/>
          </p:cNvPicPr>
          <p:nvPr>
            <p:ph sz="quarter" idx="3"/>
          </p:nvPr>
        </p:nvPicPr>
        <p:blipFill>
          <a:blip r:embed="rId4" cstate="print"/>
          <a:srcRect/>
          <a:stretch>
            <a:fillRect/>
          </a:stretch>
        </p:blipFill>
        <p:spPr>
          <a:xfrm>
            <a:off x="5189538" y="3938588"/>
            <a:ext cx="2954337" cy="2187575"/>
          </a:xfrm>
        </p:spPr>
      </p:pic>
    </p:spTree>
    <p:custDataLst>
      <p:tags r:id="rId1"/>
    </p:custData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2"/>
          <p:cNvSpPr>
            <a:spLocks noGrp="1" noChangeArrowheads="1"/>
          </p:cNvSpPr>
          <p:nvPr>
            <p:ph type="title"/>
          </p:nvPr>
        </p:nvSpPr>
        <p:spPr/>
        <p:txBody>
          <a:bodyPr/>
          <a:lstStyle/>
          <a:p>
            <a:pPr eaLnBrk="1" hangingPunct="1"/>
            <a:r>
              <a:rPr lang="en-US" smtClean="0"/>
              <a:t>Chromosomes</a:t>
            </a:r>
          </a:p>
        </p:txBody>
      </p:sp>
      <p:sp>
        <p:nvSpPr>
          <p:cNvPr id="34818" name="Rectangle 3"/>
          <p:cNvSpPr>
            <a:spLocks noGrp="1" noChangeArrowheads="1"/>
          </p:cNvSpPr>
          <p:nvPr>
            <p:ph type="body" sz="half" idx="1"/>
          </p:nvPr>
        </p:nvSpPr>
        <p:spPr/>
        <p:txBody>
          <a:bodyPr/>
          <a:lstStyle/>
          <a:p>
            <a:pPr eaLnBrk="1" hangingPunct="1">
              <a:lnSpc>
                <a:spcPct val="80000"/>
              </a:lnSpc>
            </a:pPr>
            <a:r>
              <a:rPr lang="en-US" sz="1800" smtClean="0"/>
              <a:t>The essential part of a chromosome is a single very long strand of DNA.  This DNA contains all the genetic information for creating and running the organism.  </a:t>
            </a:r>
          </a:p>
          <a:p>
            <a:pPr eaLnBrk="1" hangingPunct="1">
              <a:lnSpc>
                <a:spcPct val="80000"/>
              </a:lnSpc>
            </a:pPr>
            <a:r>
              <a:rPr lang="en-US" sz="1800" smtClean="0"/>
              <a:t>The DNA is supported and neatly packaged by proteins bound to it.  At different times, these proteins cause the DNA to be spread out like spaghetti in a bowl, or tightly condensed into the X-shaped chromosomes we can see in the microscope.</a:t>
            </a:r>
          </a:p>
          <a:p>
            <a:pPr eaLnBrk="1" hangingPunct="1">
              <a:lnSpc>
                <a:spcPct val="80000"/>
              </a:lnSpc>
            </a:pPr>
            <a:r>
              <a:rPr lang="en-US" sz="1800" smtClean="0"/>
              <a:t>Each chromosome has a central constricted region called a </a:t>
            </a:r>
            <a:r>
              <a:rPr lang="en-US" sz="1800" u="sng" smtClean="0"/>
              <a:t>centromere</a:t>
            </a:r>
            <a:r>
              <a:rPr lang="en-US" sz="1800" smtClean="0"/>
              <a:t> that serves as an attachment point for the machinery of mitosis.</a:t>
            </a:r>
          </a:p>
        </p:txBody>
      </p:sp>
      <p:pic>
        <p:nvPicPr>
          <p:cNvPr id="34819" name="Picture 4" descr="chromosome"/>
          <p:cNvPicPr>
            <a:picLocks noGrp="1" noChangeAspect="1" noChangeArrowheads="1"/>
          </p:cNvPicPr>
          <p:nvPr>
            <p:ph sz="quarter" idx="2"/>
          </p:nvPr>
        </p:nvPicPr>
        <p:blipFill>
          <a:blip r:embed="rId3" cstate="print"/>
          <a:srcRect/>
          <a:stretch>
            <a:fillRect/>
          </a:stretch>
        </p:blipFill>
        <p:spPr>
          <a:xfrm>
            <a:off x="5486400" y="3810000"/>
            <a:ext cx="2408238" cy="2185988"/>
          </a:xfrm>
        </p:spPr>
      </p:pic>
      <p:pic>
        <p:nvPicPr>
          <p:cNvPr id="34820" name="Picture 6" descr="chromosome_packaging"/>
          <p:cNvPicPr>
            <a:picLocks noGrp="1" noChangeAspect="1" noChangeArrowheads="1"/>
          </p:cNvPicPr>
          <p:nvPr>
            <p:ph sz="quarter" idx="3"/>
          </p:nvPr>
        </p:nvPicPr>
        <p:blipFill>
          <a:blip r:embed="rId4" cstate="print"/>
          <a:srcRect/>
          <a:stretch>
            <a:fillRect/>
          </a:stretch>
        </p:blipFill>
        <p:spPr>
          <a:xfrm>
            <a:off x="5562600" y="1447800"/>
            <a:ext cx="2017713" cy="2187575"/>
          </a:xfrm>
        </p:spPr>
      </p:pic>
    </p:spTree>
    <p:custDataLst>
      <p:tags r:id="rId1"/>
    </p:custData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2"/>
          <p:cNvSpPr>
            <a:spLocks noGrp="1" noChangeArrowheads="1"/>
          </p:cNvSpPr>
          <p:nvPr>
            <p:ph type="title"/>
          </p:nvPr>
        </p:nvSpPr>
        <p:spPr/>
        <p:txBody>
          <a:bodyPr/>
          <a:lstStyle/>
          <a:p>
            <a:pPr eaLnBrk="1" hangingPunct="1"/>
            <a:r>
              <a:rPr lang="en-US" smtClean="0"/>
              <a:t>More Chromosomes</a:t>
            </a:r>
          </a:p>
        </p:txBody>
      </p:sp>
      <p:sp>
        <p:nvSpPr>
          <p:cNvPr id="35842" name="Rectangle 3"/>
          <p:cNvSpPr>
            <a:spLocks noGrp="1" noChangeArrowheads="1"/>
          </p:cNvSpPr>
          <p:nvPr>
            <p:ph type="body" sz="half" idx="1"/>
          </p:nvPr>
        </p:nvSpPr>
        <p:spPr/>
        <p:txBody>
          <a:bodyPr/>
          <a:lstStyle/>
          <a:p>
            <a:pPr eaLnBrk="1" hangingPunct="1">
              <a:lnSpc>
                <a:spcPct val="80000"/>
              </a:lnSpc>
            </a:pPr>
            <a:r>
              <a:rPr lang="en-US" sz="1800" smtClean="0"/>
              <a:t>Chromosomes exist in 2 different states, before and after they replicate their DNA.  Before replication, chromosomes have one chromatid.  After replication, chromosomes have 2 sister chromatids, held together at the centromere.  Each </a:t>
            </a:r>
            <a:r>
              <a:rPr lang="en-US" sz="1800" u="sng" smtClean="0"/>
              <a:t>chromatid</a:t>
            </a:r>
            <a:r>
              <a:rPr lang="en-US" sz="1800" smtClean="0"/>
              <a:t> is one piece of DNA with its supporting proteins. </a:t>
            </a:r>
          </a:p>
          <a:p>
            <a:pPr eaLnBrk="1" hangingPunct="1">
              <a:lnSpc>
                <a:spcPct val="80000"/>
              </a:lnSpc>
            </a:pPr>
            <a:r>
              <a:rPr lang="en-US" sz="1800" smtClean="0"/>
              <a:t>In mitosis, the two chromatids of each chromosome separate, with each chromatid going into a daughter cell.</a:t>
            </a:r>
          </a:p>
          <a:p>
            <a:pPr eaLnBrk="1" hangingPunct="1">
              <a:lnSpc>
                <a:spcPct val="80000"/>
              </a:lnSpc>
            </a:pPr>
            <a:r>
              <a:rPr lang="en-US" sz="1800" smtClean="0"/>
              <a:t>Remember that diploid cells have two copies of each chromosome, one from each parent.  These pairs of chromosomes are NOT attached together.</a:t>
            </a:r>
          </a:p>
        </p:txBody>
      </p:sp>
      <p:pic>
        <p:nvPicPr>
          <p:cNvPr id="35843" name="Picture 4" descr="chromosome_vs_chromatid"/>
          <p:cNvPicPr>
            <a:picLocks noGrp="1" noChangeAspect="1" noChangeArrowheads="1"/>
          </p:cNvPicPr>
          <p:nvPr>
            <p:ph sz="quarter" idx="2"/>
          </p:nvPr>
        </p:nvPicPr>
        <p:blipFill>
          <a:blip r:embed="rId3" cstate="print"/>
          <a:srcRect/>
          <a:stretch>
            <a:fillRect/>
          </a:stretch>
        </p:blipFill>
        <p:spPr>
          <a:xfrm>
            <a:off x="6629400" y="1371600"/>
            <a:ext cx="2260600" cy="3276600"/>
          </a:xfrm>
        </p:spPr>
      </p:pic>
      <p:pic>
        <p:nvPicPr>
          <p:cNvPr id="35844" name="Picture 6" descr="homologues"/>
          <p:cNvPicPr>
            <a:picLocks noGrp="1" noChangeAspect="1" noChangeArrowheads="1"/>
          </p:cNvPicPr>
          <p:nvPr>
            <p:ph sz="quarter" idx="3"/>
          </p:nvPr>
        </p:nvPicPr>
        <p:blipFill>
          <a:blip r:embed="rId4" cstate="print"/>
          <a:srcRect/>
          <a:stretch>
            <a:fillRect/>
          </a:stretch>
        </p:blipFill>
        <p:spPr>
          <a:xfrm>
            <a:off x="5562600" y="5224463"/>
            <a:ext cx="2219325" cy="1633537"/>
          </a:xfrm>
        </p:spPr>
      </p:pic>
      <p:pic>
        <p:nvPicPr>
          <p:cNvPr id="35845" name="Picture 9" descr="replication"/>
          <p:cNvPicPr>
            <a:picLocks noChangeAspect="1" noChangeArrowheads="1"/>
          </p:cNvPicPr>
          <p:nvPr/>
        </p:nvPicPr>
        <p:blipFill>
          <a:blip r:embed="rId5" cstate="print"/>
          <a:srcRect/>
          <a:stretch>
            <a:fillRect/>
          </a:stretch>
        </p:blipFill>
        <p:spPr bwMode="auto">
          <a:xfrm>
            <a:off x="4953000" y="1295400"/>
            <a:ext cx="1806575" cy="3429000"/>
          </a:xfrm>
          <a:prstGeom prst="rect">
            <a:avLst/>
          </a:prstGeom>
          <a:noFill/>
          <a:ln w="9525">
            <a:noFill/>
            <a:miter lim="800000"/>
            <a:headEnd/>
            <a:tailEnd/>
          </a:ln>
        </p:spPr>
      </p:pic>
    </p:spTree>
    <p:custDataLst>
      <p:tags r:id="rId1"/>
    </p:custData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2"/>
          <p:cNvSpPr>
            <a:spLocks noGrp="1" noChangeArrowheads="1"/>
          </p:cNvSpPr>
          <p:nvPr>
            <p:ph type="title"/>
          </p:nvPr>
        </p:nvSpPr>
        <p:spPr/>
        <p:txBody>
          <a:bodyPr/>
          <a:lstStyle/>
          <a:p>
            <a:pPr eaLnBrk="1" hangingPunct="1"/>
            <a:r>
              <a:rPr lang="en-US" smtClean="0"/>
              <a:t>Cell Cycle</a:t>
            </a:r>
          </a:p>
        </p:txBody>
      </p:sp>
      <p:sp>
        <p:nvSpPr>
          <p:cNvPr id="36866" name="Rectangle 3"/>
          <p:cNvSpPr>
            <a:spLocks noGrp="1" noChangeArrowheads="1"/>
          </p:cNvSpPr>
          <p:nvPr>
            <p:ph type="body" sz="half" idx="1"/>
          </p:nvPr>
        </p:nvSpPr>
        <p:spPr>
          <a:xfrm>
            <a:off x="457200" y="1600200"/>
            <a:ext cx="4724400" cy="4953000"/>
          </a:xfrm>
        </p:spPr>
        <p:txBody>
          <a:bodyPr/>
          <a:lstStyle/>
          <a:p>
            <a:pPr eaLnBrk="1" hangingPunct="1">
              <a:lnSpc>
                <a:spcPct val="80000"/>
              </a:lnSpc>
            </a:pPr>
            <a:r>
              <a:rPr lang="en-US" sz="1400" smtClean="0"/>
              <a:t>Some cells divide constantly: cells in the embryo, skin cells, gut lining cells, etc.  Other cells divide rarely or never: only to replace themselves.  </a:t>
            </a:r>
          </a:p>
          <a:p>
            <a:pPr eaLnBrk="1" hangingPunct="1">
              <a:lnSpc>
                <a:spcPct val="80000"/>
              </a:lnSpc>
            </a:pPr>
            <a:r>
              <a:rPr lang="en-US" sz="1400" smtClean="0"/>
              <a:t>Actively dividing cells go through a cycle of events that results in mitosis.  Most of the cycle was called “interphase” by the microscopists who first studied cell division.  During interphase the cell increases in size, but the chromosomes are invisible.</a:t>
            </a:r>
          </a:p>
          <a:p>
            <a:pPr eaLnBrk="1" hangingPunct="1">
              <a:lnSpc>
                <a:spcPct val="80000"/>
              </a:lnSpc>
            </a:pPr>
            <a:r>
              <a:rPr lang="en-US" sz="1400" smtClean="0"/>
              <a:t>The 3 stages of interphase are called </a:t>
            </a:r>
            <a:r>
              <a:rPr lang="en-US" sz="1400" u="sng" smtClean="0"/>
              <a:t>G1</a:t>
            </a:r>
            <a:r>
              <a:rPr lang="en-US" sz="1400" smtClean="0"/>
              <a:t>, </a:t>
            </a:r>
            <a:r>
              <a:rPr lang="en-US" sz="1400" u="sng" smtClean="0"/>
              <a:t>S</a:t>
            </a:r>
            <a:r>
              <a:rPr lang="en-US" sz="1400" smtClean="0"/>
              <a:t>, and </a:t>
            </a:r>
            <a:r>
              <a:rPr lang="en-US" sz="1400" u="sng" smtClean="0"/>
              <a:t>G2</a:t>
            </a:r>
            <a:r>
              <a:rPr lang="en-US" sz="1400" smtClean="0"/>
              <a:t>.</a:t>
            </a:r>
          </a:p>
          <a:p>
            <a:pPr eaLnBrk="1" hangingPunct="1">
              <a:lnSpc>
                <a:spcPct val="80000"/>
              </a:lnSpc>
            </a:pPr>
            <a:endParaRPr lang="en-US" sz="1400" smtClean="0"/>
          </a:p>
          <a:p>
            <a:pPr eaLnBrk="1" hangingPunct="1">
              <a:lnSpc>
                <a:spcPct val="80000"/>
              </a:lnSpc>
            </a:pPr>
            <a:r>
              <a:rPr lang="en-US" sz="1400" smtClean="0"/>
              <a:t>The </a:t>
            </a:r>
            <a:r>
              <a:rPr lang="en-US" sz="1400" u="sng" smtClean="0"/>
              <a:t>S phase</a:t>
            </a:r>
            <a:r>
              <a:rPr lang="en-US" sz="1400" smtClean="0"/>
              <a:t> (“Synthesis”) is the time when the DNA is replicated, when the chromosome goes from having one chromatid to having 2 chromatids held together at the centromere.</a:t>
            </a:r>
          </a:p>
          <a:p>
            <a:pPr eaLnBrk="1" hangingPunct="1">
              <a:lnSpc>
                <a:spcPct val="80000"/>
              </a:lnSpc>
            </a:pPr>
            <a:r>
              <a:rPr lang="en-US" sz="1400" u="sng" smtClean="0"/>
              <a:t>G1 </a:t>
            </a:r>
            <a:r>
              <a:rPr lang="en-US" sz="1400" smtClean="0"/>
              <a:t>(“Gap”) is the period between mitosis and S, when each chromosome has 1 chromatid.  Cells spend mot of their time in G1: it is the time when the cell grows and performs its normal function.  Control of cell division occurs in G1: a cell that isn’t destined to divide stays in G1, while a cell that is to divide enters the S phase.</a:t>
            </a:r>
          </a:p>
          <a:p>
            <a:pPr eaLnBrk="1" hangingPunct="1">
              <a:lnSpc>
                <a:spcPct val="80000"/>
              </a:lnSpc>
            </a:pPr>
            <a:r>
              <a:rPr lang="en-US" sz="1400" u="sng" smtClean="0"/>
              <a:t>G2</a:t>
            </a:r>
            <a:r>
              <a:rPr lang="en-US" sz="1400" smtClean="0"/>
              <a:t> is the period between S and mitosis.  The chromosome have 2 chromatids, and the cell is getting ready to divide. </a:t>
            </a:r>
          </a:p>
        </p:txBody>
      </p:sp>
      <p:pic>
        <p:nvPicPr>
          <p:cNvPr id="36867" name="Picture 4" descr="cell_cycle_2"/>
          <p:cNvPicPr>
            <a:picLocks noGrp="1" noChangeAspect="1" noChangeArrowheads="1"/>
          </p:cNvPicPr>
          <p:nvPr>
            <p:ph sz="quarter" idx="2"/>
          </p:nvPr>
        </p:nvPicPr>
        <p:blipFill>
          <a:blip r:embed="rId3" cstate="print"/>
          <a:srcRect/>
          <a:stretch>
            <a:fillRect/>
          </a:stretch>
        </p:blipFill>
        <p:spPr>
          <a:xfrm>
            <a:off x="6248400" y="1066800"/>
            <a:ext cx="2665413" cy="2795588"/>
          </a:xfrm>
        </p:spPr>
      </p:pic>
      <p:pic>
        <p:nvPicPr>
          <p:cNvPr id="36868" name="Picture 6" descr="cell_cycle"/>
          <p:cNvPicPr>
            <a:picLocks noGrp="1" noChangeAspect="1" noChangeArrowheads="1"/>
          </p:cNvPicPr>
          <p:nvPr>
            <p:ph sz="quarter" idx="3"/>
          </p:nvPr>
        </p:nvPicPr>
        <p:blipFill>
          <a:blip r:embed="rId4" cstate="print"/>
          <a:srcRect/>
          <a:stretch>
            <a:fillRect/>
          </a:stretch>
        </p:blipFill>
        <p:spPr>
          <a:xfrm>
            <a:off x="6172200" y="3581400"/>
            <a:ext cx="2671763" cy="2919413"/>
          </a:xfrm>
        </p:spPr>
      </p:pic>
    </p:spTree>
    <p:custDataLst>
      <p:tags r:id="rId1"/>
    </p:custData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2"/>
          <p:cNvSpPr>
            <a:spLocks noGrp="1" noChangeArrowheads="1"/>
          </p:cNvSpPr>
          <p:nvPr>
            <p:ph type="title"/>
          </p:nvPr>
        </p:nvSpPr>
        <p:spPr/>
        <p:txBody>
          <a:bodyPr/>
          <a:lstStyle/>
          <a:p>
            <a:pPr eaLnBrk="1" hangingPunct="1"/>
            <a:r>
              <a:rPr lang="en-US" smtClean="0"/>
              <a:t>Machinery of Mitosis</a:t>
            </a:r>
          </a:p>
        </p:txBody>
      </p:sp>
      <p:sp>
        <p:nvSpPr>
          <p:cNvPr id="37890" name="Rectangle 3"/>
          <p:cNvSpPr>
            <a:spLocks noGrp="1" noChangeArrowheads="1"/>
          </p:cNvSpPr>
          <p:nvPr>
            <p:ph type="body" sz="half" idx="1"/>
          </p:nvPr>
        </p:nvSpPr>
        <p:spPr>
          <a:xfrm>
            <a:off x="457200" y="1600200"/>
            <a:ext cx="4038600" cy="5105400"/>
          </a:xfrm>
        </p:spPr>
        <p:txBody>
          <a:bodyPr/>
          <a:lstStyle/>
          <a:p>
            <a:pPr eaLnBrk="1" hangingPunct="1">
              <a:lnSpc>
                <a:spcPct val="80000"/>
              </a:lnSpc>
            </a:pPr>
            <a:r>
              <a:rPr lang="en-US" sz="1800" smtClean="0"/>
              <a:t>The chromosomes are pulled apart by the </a:t>
            </a:r>
            <a:r>
              <a:rPr lang="en-US" sz="1800" u="sng" smtClean="0"/>
              <a:t>spindle</a:t>
            </a:r>
            <a:r>
              <a:rPr lang="en-US" sz="1800" smtClean="0"/>
              <a:t>, which is made of microtubules.  The spindle fibers are attached to each </a:t>
            </a:r>
            <a:r>
              <a:rPr lang="en-US" sz="1800" u="sng" smtClean="0"/>
              <a:t>centromere </a:t>
            </a:r>
            <a:r>
              <a:rPr lang="en-US" sz="1800" smtClean="0"/>
              <a:t>(which is part of the chromosome), and anchored on the other end to a </a:t>
            </a:r>
            <a:r>
              <a:rPr lang="en-US" sz="1800" u="sng" smtClean="0"/>
              <a:t>centrosome</a:t>
            </a:r>
            <a:r>
              <a:rPr lang="en-US" sz="1800" smtClean="0"/>
              <a:t> (which is the organizing center for the spindle).</a:t>
            </a:r>
          </a:p>
          <a:p>
            <a:pPr eaLnBrk="1" hangingPunct="1">
              <a:lnSpc>
                <a:spcPct val="80000"/>
              </a:lnSpc>
            </a:pPr>
            <a:r>
              <a:rPr lang="en-US" sz="1800" smtClean="0"/>
              <a:t>There are 2 centrosomes, one at each end of the spindle.  The chromosomes are lined up between the poles of the spindle.</a:t>
            </a:r>
          </a:p>
          <a:p>
            <a:pPr eaLnBrk="1" hangingPunct="1">
              <a:lnSpc>
                <a:spcPct val="80000"/>
              </a:lnSpc>
            </a:pPr>
            <a:r>
              <a:rPr lang="en-US" sz="1800" smtClean="0"/>
              <a:t>When the spindle fibers contract, the chromosomes are pulled to the opposing poles.</a:t>
            </a:r>
          </a:p>
          <a:p>
            <a:pPr eaLnBrk="1" hangingPunct="1">
              <a:lnSpc>
                <a:spcPct val="80000"/>
              </a:lnSpc>
            </a:pPr>
            <a:r>
              <a:rPr lang="en-US" sz="1800" smtClean="0"/>
              <a:t>The cell then divides to separate the two poles. </a:t>
            </a:r>
          </a:p>
          <a:p>
            <a:pPr eaLnBrk="1" hangingPunct="1">
              <a:lnSpc>
                <a:spcPct val="80000"/>
              </a:lnSpc>
            </a:pPr>
            <a:r>
              <a:rPr lang="en-US" sz="1800" smtClean="0"/>
              <a:t>Stages of mitosis: prophase, metaphase, anaphase, telophase.</a:t>
            </a:r>
          </a:p>
        </p:txBody>
      </p:sp>
      <p:pic>
        <p:nvPicPr>
          <p:cNvPr id="37891" name="Picture 4" descr="spindle"/>
          <p:cNvPicPr>
            <a:picLocks noGrp="1" noChangeAspect="1" noChangeArrowheads="1"/>
          </p:cNvPicPr>
          <p:nvPr>
            <p:ph sz="half" idx="2"/>
          </p:nvPr>
        </p:nvPicPr>
        <p:blipFill>
          <a:blip r:embed="rId3" cstate="print"/>
          <a:srcRect/>
          <a:stretch>
            <a:fillRect/>
          </a:stretch>
        </p:blipFill>
        <p:spPr>
          <a:xfrm>
            <a:off x="4800600" y="2209800"/>
            <a:ext cx="4162425" cy="2611438"/>
          </a:xfrm>
        </p:spPr>
      </p:pic>
    </p:spTree>
    <p:custDataLst>
      <p:tags r:id="rId1"/>
    </p:custData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2"/>
          <p:cNvSpPr>
            <a:spLocks noGrp="1" noChangeArrowheads="1"/>
          </p:cNvSpPr>
          <p:nvPr>
            <p:ph type="title"/>
          </p:nvPr>
        </p:nvSpPr>
        <p:spPr/>
        <p:txBody>
          <a:bodyPr/>
          <a:lstStyle/>
          <a:p>
            <a:pPr eaLnBrk="1" hangingPunct="1"/>
            <a:r>
              <a:rPr lang="en-US" smtClean="0"/>
              <a:t>Cancer</a:t>
            </a:r>
          </a:p>
        </p:txBody>
      </p:sp>
      <p:sp>
        <p:nvSpPr>
          <p:cNvPr id="38914" name="Rectangle 3"/>
          <p:cNvSpPr>
            <a:spLocks noGrp="1" noChangeArrowheads="1"/>
          </p:cNvSpPr>
          <p:nvPr>
            <p:ph type="body" idx="1"/>
          </p:nvPr>
        </p:nvSpPr>
        <p:spPr/>
        <p:txBody>
          <a:bodyPr/>
          <a:lstStyle/>
          <a:p>
            <a:pPr eaLnBrk="1" hangingPunct="1">
              <a:lnSpc>
                <a:spcPct val="80000"/>
              </a:lnSpc>
            </a:pPr>
            <a:r>
              <a:rPr lang="en-US" sz="2000" u="sng" smtClean="0"/>
              <a:t>Cancer </a:t>
            </a:r>
            <a:r>
              <a:rPr lang="en-US" sz="2000" smtClean="0"/>
              <a:t>is a disease of uncontrolled cell division.  It starts with a single cell that loses its control mechanisms due to a genetic mutation.  That cell starts dividing without limit, and eventually kills the host.</a:t>
            </a:r>
          </a:p>
          <a:p>
            <a:pPr eaLnBrk="1" hangingPunct="1">
              <a:lnSpc>
                <a:spcPct val="80000"/>
              </a:lnSpc>
            </a:pPr>
            <a:r>
              <a:rPr lang="en-US" sz="2000" smtClean="0"/>
              <a:t>Normal cells are controlled by several factors.  </a:t>
            </a:r>
          </a:p>
          <a:p>
            <a:pPr lvl="1" eaLnBrk="1" hangingPunct="1">
              <a:lnSpc>
                <a:spcPct val="80000"/>
              </a:lnSpc>
            </a:pPr>
            <a:r>
              <a:rPr lang="en-US" sz="1800" smtClean="0"/>
              <a:t>Normal cells stay in the G1 stage of the cell cycle until they are given a specific signal to enter the S phase, in which the DNA replicates and the cell prepares for division.  Cancer cells enter the S phase without waiting for a signal.</a:t>
            </a:r>
          </a:p>
          <a:p>
            <a:pPr lvl="1" eaLnBrk="1" hangingPunct="1">
              <a:lnSpc>
                <a:spcPct val="80000"/>
              </a:lnSpc>
            </a:pPr>
            <a:r>
              <a:rPr lang="en-US" sz="1800" smtClean="0"/>
              <a:t>Normal cells are mortal.  This means that they can divide about 50 times and then they lose the ability to divide, and eventually die.  This “clock” gets re-set during the formation of the gametes.  Cancer cells escape this process of mortality: they are immortal and can divide endlessly.</a:t>
            </a:r>
          </a:p>
          <a:p>
            <a:pPr lvl="1" eaLnBrk="1" hangingPunct="1">
              <a:lnSpc>
                <a:spcPct val="80000"/>
              </a:lnSpc>
            </a:pPr>
            <a:r>
              <a:rPr lang="en-US" sz="1800" smtClean="0"/>
              <a:t>Normal cells that suffer significant chromosome damage destroy themselves due to the action of a gene called “p53”.  Cancer cells either lose the p53 gene or ignore its message and fail to kill themselves.</a:t>
            </a:r>
          </a:p>
        </p:txBody>
      </p:sp>
    </p:spTree>
    <p:custDataLst>
      <p:tags r:id="rId1"/>
    </p:custData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2"/>
          <p:cNvSpPr>
            <a:spLocks noGrp="1" noChangeArrowheads="1"/>
          </p:cNvSpPr>
          <p:nvPr>
            <p:ph type="title"/>
          </p:nvPr>
        </p:nvSpPr>
        <p:spPr/>
        <p:txBody>
          <a:bodyPr/>
          <a:lstStyle/>
          <a:p>
            <a:pPr eaLnBrk="1" hangingPunct="1"/>
            <a:r>
              <a:rPr lang="en-US" smtClean="0"/>
              <a:t>Cancer Progression</a:t>
            </a:r>
          </a:p>
        </p:txBody>
      </p:sp>
      <p:sp>
        <p:nvSpPr>
          <p:cNvPr id="39938" name="Rectangle 3"/>
          <p:cNvSpPr>
            <a:spLocks noGrp="1" noChangeArrowheads="1"/>
          </p:cNvSpPr>
          <p:nvPr>
            <p:ph type="body" sz="half" idx="1"/>
          </p:nvPr>
        </p:nvSpPr>
        <p:spPr>
          <a:xfrm>
            <a:off x="457200" y="1600200"/>
            <a:ext cx="5410200" cy="4525963"/>
          </a:xfrm>
        </p:spPr>
        <p:txBody>
          <a:bodyPr/>
          <a:lstStyle/>
          <a:p>
            <a:pPr eaLnBrk="1" hangingPunct="1">
              <a:lnSpc>
                <a:spcPct val="80000"/>
              </a:lnSpc>
            </a:pPr>
            <a:r>
              <a:rPr lang="en-US" sz="1600" smtClean="0"/>
              <a:t>There are many different forms of cancer, affecting different cell types and working in different ways.  All start out with mutations in specific genes called “</a:t>
            </a:r>
            <a:r>
              <a:rPr lang="en-US" sz="1600" u="sng" smtClean="0"/>
              <a:t>oncogenes</a:t>
            </a:r>
            <a:r>
              <a:rPr lang="en-US" sz="1600" smtClean="0"/>
              <a:t>”.  The normal, unmutated versions of the oncogenes provide the control mechanisms for the cell.  The mutations are caused by radiation, certain chemicals (carcinogens), and various random events during DNA replication.  </a:t>
            </a:r>
          </a:p>
          <a:p>
            <a:pPr eaLnBrk="1" hangingPunct="1">
              <a:lnSpc>
                <a:spcPct val="80000"/>
              </a:lnSpc>
            </a:pPr>
            <a:r>
              <a:rPr lang="en-US" sz="1600" smtClean="0"/>
              <a:t>Once a single cell starts growing uncontrollably, it forms a tumor, a small mass of cells.  No further progress can occur unless the cancerous mass gets its own blood supply.  “</a:t>
            </a:r>
            <a:r>
              <a:rPr lang="en-US" sz="1600" u="sng" smtClean="0"/>
              <a:t>Angiogenesis</a:t>
            </a:r>
            <a:r>
              <a:rPr lang="en-US" sz="1600" smtClean="0"/>
              <a:t>” is the process of developing a system of small arteries and veins to supply the tumor.  Most tumors don’t reach this stage.</a:t>
            </a:r>
          </a:p>
          <a:p>
            <a:pPr eaLnBrk="1" hangingPunct="1">
              <a:lnSpc>
                <a:spcPct val="80000"/>
              </a:lnSpc>
            </a:pPr>
            <a:r>
              <a:rPr lang="en-US" sz="1600" smtClean="0"/>
              <a:t>A tumor with a blood supply will grow into a large mass.  Eventually some of the cancer cells will break loose and move through the blood supply to other parts of the body, where they start to multiply.  This process is called </a:t>
            </a:r>
            <a:r>
              <a:rPr lang="en-US" sz="1600" u="sng" smtClean="0"/>
              <a:t>metastasis</a:t>
            </a:r>
            <a:r>
              <a:rPr lang="en-US" sz="1600" smtClean="0"/>
              <a:t>.  It occurs because the tumor cells lose the proteins on their surface that hold them to other cells.</a:t>
            </a:r>
          </a:p>
        </p:txBody>
      </p:sp>
      <p:pic>
        <p:nvPicPr>
          <p:cNvPr id="39939" name="Picture 4" descr="angiogenesis"/>
          <p:cNvPicPr>
            <a:picLocks noGrp="1" noChangeAspect="1" noChangeArrowheads="1"/>
          </p:cNvPicPr>
          <p:nvPr>
            <p:ph sz="quarter" idx="2"/>
          </p:nvPr>
        </p:nvPicPr>
        <p:blipFill>
          <a:blip r:embed="rId3" cstate="print"/>
          <a:srcRect/>
          <a:stretch>
            <a:fillRect/>
          </a:stretch>
        </p:blipFill>
        <p:spPr>
          <a:xfrm>
            <a:off x="6324600" y="2971800"/>
            <a:ext cx="2376488" cy="1785938"/>
          </a:xfrm>
        </p:spPr>
      </p:pic>
      <p:pic>
        <p:nvPicPr>
          <p:cNvPr id="39940" name="Picture 6" descr="tumor_formation"/>
          <p:cNvPicPr>
            <a:picLocks noGrp="1" noChangeAspect="1" noChangeArrowheads="1"/>
          </p:cNvPicPr>
          <p:nvPr>
            <p:ph sz="quarter" idx="3"/>
          </p:nvPr>
        </p:nvPicPr>
        <p:blipFill>
          <a:blip r:embed="rId4" cstate="print"/>
          <a:srcRect/>
          <a:stretch>
            <a:fillRect/>
          </a:stretch>
        </p:blipFill>
        <p:spPr>
          <a:xfrm>
            <a:off x="6248400" y="1371600"/>
            <a:ext cx="2552700" cy="1552575"/>
          </a:xfrm>
        </p:spPr>
      </p:pic>
      <p:pic>
        <p:nvPicPr>
          <p:cNvPr id="39941" name="Picture 8" descr="metastasis"/>
          <p:cNvPicPr>
            <a:picLocks noChangeAspect="1" noChangeArrowheads="1"/>
          </p:cNvPicPr>
          <p:nvPr/>
        </p:nvPicPr>
        <p:blipFill>
          <a:blip r:embed="rId5" cstate="print"/>
          <a:srcRect/>
          <a:stretch>
            <a:fillRect/>
          </a:stretch>
        </p:blipFill>
        <p:spPr bwMode="auto">
          <a:xfrm>
            <a:off x="6324600" y="4867275"/>
            <a:ext cx="2505075" cy="1990725"/>
          </a:xfrm>
          <a:prstGeom prst="rect">
            <a:avLst/>
          </a:prstGeom>
          <a:noFill/>
          <a:ln w="9525">
            <a:noFill/>
            <a:miter lim="800000"/>
            <a:headEnd/>
            <a:tailEnd/>
          </a:ln>
        </p:spPr>
      </p:pic>
    </p:spTree>
    <p:custDataLst>
      <p:tags r:id="rId1"/>
    </p:custData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2"/>
          <p:cNvSpPr>
            <a:spLocks noGrp="1" noChangeArrowheads="1"/>
          </p:cNvSpPr>
          <p:nvPr>
            <p:ph type="title"/>
          </p:nvPr>
        </p:nvSpPr>
        <p:spPr/>
        <p:txBody>
          <a:bodyPr/>
          <a:lstStyle/>
          <a:p>
            <a:pPr eaLnBrk="1" hangingPunct="1"/>
            <a:r>
              <a:rPr lang="en-US" smtClean="0"/>
              <a:t>Cancer Treatment</a:t>
            </a:r>
          </a:p>
        </p:txBody>
      </p:sp>
      <p:sp>
        <p:nvSpPr>
          <p:cNvPr id="40962" name="Rectangle 3"/>
          <p:cNvSpPr>
            <a:spLocks noGrp="1" noChangeArrowheads="1"/>
          </p:cNvSpPr>
          <p:nvPr>
            <p:ph type="body" idx="1"/>
          </p:nvPr>
        </p:nvSpPr>
        <p:spPr/>
        <p:txBody>
          <a:bodyPr/>
          <a:lstStyle/>
          <a:p>
            <a:pPr eaLnBrk="1" hangingPunct="1">
              <a:lnSpc>
                <a:spcPct val="80000"/>
              </a:lnSpc>
            </a:pPr>
            <a:r>
              <a:rPr lang="en-US" sz="2000" smtClean="0"/>
              <a:t>Two basic treatments: surgery to remove the tumor, and radiation or chemicals to kill actively dividing cells.</a:t>
            </a:r>
          </a:p>
          <a:p>
            <a:pPr eaLnBrk="1" hangingPunct="1">
              <a:lnSpc>
                <a:spcPct val="80000"/>
              </a:lnSpc>
            </a:pPr>
            <a:r>
              <a:rPr lang="en-US" sz="2000" smtClean="0"/>
              <a:t>It is hard to remove all the tumor cells. Tumors often lack sharp boundaries for easy removal, and metastatic tumors can be very small and anywhere in the body.</a:t>
            </a:r>
          </a:p>
          <a:p>
            <a:pPr eaLnBrk="1" hangingPunct="1">
              <a:lnSpc>
                <a:spcPct val="80000"/>
              </a:lnSpc>
            </a:pPr>
            <a:r>
              <a:rPr lang="en-US" sz="2000" smtClean="0"/>
              <a:t>Radiation and chemotherapy are aimed at killing actively dividing cells, but killing all dividing cells is lethal: you must make new blood cells, skin cells, etc. So treatment must be carefully balanced to avoid killing the patient.</a:t>
            </a:r>
          </a:p>
          <a:p>
            <a:pPr eaLnBrk="1" hangingPunct="1">
              <a:lnSpc>
                <a:spcPct val="80000"/>
              </a:lnSpc>
            </a:pPr>
            <a:r>
              <a:rPr lang="en-US" sz="2000" smtClean="0"/>
              <a:t>Chemotherapy also has the problem of natural selection within the tumor.  If any of the tumor cells are resistant to the chemical, they will survive and multiply.  The cancer seems to have disappeared, but it comes back a few years later in a form that is resistant to chemotherapy.  Using multiple drugs can decrease the risk of relapse: it’s hard for a cell to develop resistance to several drugs at the same time. </a:t>
            </a:r>
          </a:p>
        </p:txBody>
      </p:sp>
    </p:spTree>
    <p:custDataLst>
      <p:tags r:id="rId1"/>
    </p:custData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3" name="Picture 6" descr="chromosome_packaging"/>
          <p:cNvPicPr>
            <a:picLocks noChangeAspect="1" noChangeArrowheads="1"/>
          </p:cNvPicPr>
          <p:nvPr/>
        </p:nvPicPr>
        <p:blipFill>
          <a:blip r:embed="rId2" cstate="print"/>
          <a:srcRect/>
          <a:stretch>
            <a:fillRect/>
          </a:stretch>
        </p:blipFill>
        <p:spPr>
          <a:xfrm>
            <a:off x="1371600" y="0"/>
            <a:ext cx="6325486" cy="6858000"/>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Opener - Chromosomes</a:t>
            </a:r>
            <a:endParaRPr lang="en-US" dirty="0"/>
          </a:p>
        </p:txBody>
      </p:sp>
      <p:sp>
        <p:nvSpPr>
          <p:cNvPr id="3" name="Content Placeholder 2"/>
          <p:cNvSpPr>
            <a:spLocks noGrp="1"/>
          </p:cNvSpPr>
          <p:nvPr>
            <p:ph idx="1"/>
          </p:nvPr>
        </p:nvSpPr>
        <p:spPr/>
        <p:txBody>
          <a:bodyPr/>
          <a:lstStyle/>
          <a:p>
            <a:r>
              <a:rPr lang="en-US" dirty="0" smtClean="0"/>
              <a:t>What is the function of a Chromosome?</a:t>
            </a:r>
            <a:endParaRPr lang="en-US" dirty="0"/>
          </a:p>
          <a:p>
            <a:r>
              <a:rPr lang="en-US" dirty="0" smtClean="0"/>
              <a:t>Diagram a Chromosome. </a:t>
            </a:r>
            <a:endParaRPr lang="en-US" dirty="0"/>
          </a:p>
          <a:p>
            <a:r>
              <a:rPr lang="en-US" dirty="0" smtClean="0"/>
              <a:t>How </a:t>
            </a:r>
            <a:r>
              <a:rPr lang="en-US" dirty="0"/>
              <a:t>m</a:t>
            </a:r>
            <a:r>
              <a:rPr lang="en-US" dirty="0" smtClean="0"/>
              <a:t>any Chromosomes do we have? A Fern?</a:t>
            </a:r>
          </a:p>
          <a:p>
            <a:r>
              <a:rPr lang="en-US" dirty="0" smtClean="0"/>
              <a:t>If you could see and read human chromosomes, what would this tell you? </a:t>
            </a:r>
          </a:p>
        </p:txBody>
      </p:sp>
      <p:pic>
        <p:nvPicPr>
          <p:cNvPr id="4" name="Picture 4" descr="chromosome"/>
          <p:cNvPicPr>
            <a:picLocks noChangeAspect="1" noChangeArrowheads="1"/>
          </p:cNvPicPr>
          <p:nvPr/>
        </p:nvPicPr>
        <p:blipFill>
          <a:blip r:embed="rId2" cstate="print"/>
          <a:srcRect/>
          <a:stretch>
            <a:fillRect/>
          </a:stretch>
        </p:blipFill>
        <p:spPr>
          <a:xfrm>
            <a:off x="3048000" y="4876800"/>
            <a:ext cx="2408238" cy="2185988"/>
          </a:xfrm>
          <a:prstGeom prst="rect">
            <a:avLst/>
          </a:prstGeom>
        </p:spPr>
      </p:pic>
    </p:spTree>
    <p:extLst>
      <p:ext uri="{BB962C8B-B14F-4D97-AF65-F5344CB8AC3E}">
        <p14:creationId xmlns:p14="http://schemas.microsoft.com/office/powerpoint/2010/main" val="340716882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Karyotypes!</a:t>
            </a:r>
            <a:endParaRPr lang="en-US" dirty="0"/>
          </a:p>
        </p:txBody>
      </p:sp>
      <p:sp>
        <p:nvSpPr>
          <p:cNvPr id="3" name="Content Placeholder 2"/>
          <p:cNvSpPr>
            <a:spLocks noGrp="1"/>
          </p:cNvSpPr>
          <p:nvPr>
            <p:ph idx="1"/>
          </p:nvPr>
        </p:nvSpPr>
        <p:spPr/>
        <p:txBody>
          <a:bodyPr/>
          <a:lstStyle/>
          <a:p>
            <a:r>
              <a:rPr lang="en-US" dirty="0" smtClean="0"/>
              <a:t>A</a:t>
            </a:r>
            <a:r>
              <a:rPr lang="en-US" u="sng" dirty="0" smtClean="0">
                <a:solidFill>
                  <a:srgbClr val="FF0000"/>
                </a:solidFill>
              </a:rPr>
              <a:t> KARYOTYPE </a:t>
            </a:r>
            <a:r>
              <a:rPr lang="en-US" dirty="0" smtClean="0"/>
              <a:t>is a map of chromosomes.</a:t>
            </a:r>
          </a:p>
          <a:p>
            <a:r>
              <a:rPr lang="en-US" dirty="0" smtClean="0"/>
              <a:t>Karyotypes </a:t>
            </a:r>
            <a:r>
              <a:rPr lang="en-US" dirty="0" smtClean="0"/>
              <a:t>can tell us vital information about living organisms</a:t>
            </a:r>
          </a:p>
          <a:p>
            <a:pPr lvl="1"/>
            <a:r>
              <a:rPr lang="en-US" dirty="0" smtClean="0"/>
              <a:t>Most </a:t>
            </a:r>
            <a:r>
              <a:rPr lang="en-US" dirty="0" smtClean="0"/>
              <a:t>commonly, </a:t>
            </a:r>
            <a:r>
              <a:rPr lang="en-US" b="1" u="sng" dirty="0" smtClean="0">
                <a:solidFill>
                  <a:srgbClr val="FF0000"/>
                </a:solidFill>
              </a:rPr>
              <a:t>Genetic </a:t>
            </a:r>
            <a:r>
              <a:rPr lang="en-US" b="1" u="sng" dirty="0" smtClean="0">
                <a:solidFill>
                  <a:srgbClr val="FF0000"/>
                </a:solidFill>
              </a:rPr>
              <a:t>Disorders</a:t>
            </a:r>
          </a:p>
          <a:p>
            <a:pPr lvl="1"/>
            <a:endParaRPr lang="en-US" b="1" u="sng" dirty="0" smtClean="0"/>
          </a:p>
          <a:p>
            <a:pPr marL="457200" lvl="1" indent="0">
              <a:buNone/>
            </a:pPr>
            <a:r>
              <a:rPr lang="en-US" sz="2400" i="1" dirty="0" smtClean="0"/>
              <a:t>* after copying notes</a:t>
            </a:r>
          </a:p>
          <a:p>
            <a:pPr marL="457200" lvl="1" indent="0">
              <a:buNone/>
            </a:pPr>
            <a:r>
              <a:rPr lang="en-US" sz="2400" i="1" dirty="0"/>
              <a:t>	</a:t>
            </a:r>
            <a:r>
              <a:rPr lang="en-US" sz="2400" i="1" dirty="0" smtClean="0"/>
              <a:t>read background info</a:t>
            </a:r>
          </a:p>
          <a:p>
            <a:pPr marL="457200" lvl="1" indent="0">
              <a:buNone/>
            </a:pPr>
            <a:r>
              <a:rPr lang="en-US" sz="2400" i="1" dirty="0" smtClean="0"/>
              <a:t>Circle Key Ideas</a:t>
            </a:r>
          </a:p>
          <a:p>
            <a:pPr marL="457200" lvl="1" indent="0">
              <a:buNone/>
            </a:pPr>
            <a:r>
              <a:rPr lang="en-US" sz="2400" i="1" dirty="0" smtClean="0"/>
              <a:t>Underline words you don’t know! </a:t>
            </a:r>
            <a:endParaRPr lang="en-US" sz="2400" i="1" dirty="0" smtClean="0"/>
          </a:p>
        </p:txBody>
      </p:sp>
      <p:pic>
        <p:nvPicPr>
          <p:cNvPr id="1026" name="Picture 2" descr="http://upload.wikimedia.org/wikipedia/commons/thumb/3/35/Sky_spectral_karyotype.png/250px-Sky_spectral_karyotype.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2597" y="3839369"/>
            <a:ext cx="3811403" cy="30186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9161774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Kl  </a:t>
            </a:r>
            <a:endParaRPr lang="en-US" dirty="0"/>
          </a:p>
        </p:txBody>
      </p:sp>
      <p:sp>
        <p:nvSpPr>
          <p:cNvPr id="3" name="Content Placeholder 2"/>
          <p:cNvSpPr>
            <a:spLocks noGrp="1"/>
          </p:cNvSpPr>
          <p:nvPr>
            <p:ph idx="1"/>
          </p:nvPr>
        </p:nvSpPr>
        <p:spPr/>
        <p:txBody>
          <a:bodyPr/>
          <a:lstStyle/>
          <a:p>
            <a:endParaRPr lang="en-US"/>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7962"/>
            <a:ext cx="6548783" cy="68659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1260619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69" name="Picture 4"/>
          <p:cNvPicPr>
            <a:picLocks noChangeAspect="1" noChangeArrowheads="1"/>
          </p:cNvPicPr>
          <p:nvPr/>
        </p:nvPicPr>
        <p:blipFill>
          <a:blip r:embed="rId2" cstate="print"/>
          <a:srcRect/>
          <a:stretch>
            <a:fillRect/>
          </a:stretch>
        </p:blipFill>
        <p:spPr bwMode="auto">
          <a:xfrm>
            <a:off x="685800" y="0"/>
            <a:ext cx="7315200" cy="6858000"/>
          </a:xfrm>
          <a:prstGeom prst="rect">
            <a:avLst/>
          </a:prstGeom>
          <a:noFill/>
          <a:ln w="9525">
            <a:noFill/>
            <a:miter lim="800000"/>
            <a:headEnd/>
            <a:tailEnd/>
          </a:ln>
        </p:spPr>
      </p:pic>
      <p:sp>
        <p:nvSpPr>
          <p:cNvPr id="32770" name="Rectangle 2"/>
          <p:cNvSpPr>
            <a:spLocks noGrp="1"/>
          </p:cNvSpPr>
          <p:nvPr>
            <p:ph type="title" idx="4294967295"/>
          </p:nvPr>
        </p:nvSpPr>
        <p:spPr/>
        <p:txBody>
          <a:bodyPr/>
          <a:lstStyle/>
          <a:p>
            <a:r>
              <a:rPr lang="en-US" smtClean="0"/>
              <a:t>			Karyotypes	 - Opener</a:t>
            </a:r>
          </a:p>
        </p:txBody>
      </p:sp>
      <p:sp>
        <p:nvSpPr>
          <p:cNvPr id="32771" name="Rectangle 3"/>
          <p:cNvSpPr>
            <a:spLocks noGrp="1"/>
          </p:cNvSpPr>
          <p:nvPr>
            <p:ph type="body" idx="4294967295"/>
          </p:nvPr>
        </p:nvSpPr>
        <p:spPr>
          <a:xfrm>
            <a:off x="304800" y="1524000"/>
            <a:ext cx="8229600" cy="4525963"/>
          </a:xfrm>
        </p:spPr>
        <p:txBody>
          <a:bodyPr/>
          <a:lstStyle/>
          <a:p>
            <a:endParaRPr lang="en-US" smtClean="0"/>
          </a:p>
          <a:p>
            <a:r>
              <a:rPr lang="en-US" smtClean="0"/>
              <a:t>What is a Karyotype?</a:t>
            </a:r>
          </a:p>
          <a:p>
            <a:endParaRPr lang="en-US" smtClean="0"/>
          </a:p>
          <a:p>
            <a:endParaRPr lang="en-US" smtClean="0"/>
          </a:p>
          <a:p>
            <a:r>
              <a:rPr lang="en-US" smtClean="0"/>
              <a:t>What can we do with Karyotypes?</a:t>
            </a:r>
          </a:p>
          <a:p>
            <a:endParaRPr lang="en-US" smtClean="0"/>
          </a:p>
          <a:p>
            <a:r>
              <a:rPr lang="en-US" smtClean="0"/>
              <a:t>Where are we going with Karyotypes?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6" descr="FG09_09"/>
          <p:cNvPicPr>
            <a:picLocks noChangeAspect="1" noChangeArrowheads="1"/>
          </p:cNvPicPr>
          <p:nvPr/>
        </p:nvPicPr>
        <p:blipFill>
          <a:blip r:embed="rId2" cstate="print"/>
          <a:srcRect b="3716"/>
          <a:stretch>
            <a:fillRect/>
          </a:stretch>
        </p:blipFill>
        <p:spPr bwMode="auto">
          <a:xfrm>
            <a:off x="2895600" y="381000"/>
            <a:ext cx="6105525" cy="6096000"/>
          </a:xfrm>
          <a:prstGeom prst="rect">
            <a:avLst/>
          </a:prstGeom>
          <a:noFill/>
          <a:ln w="9525">
            <a:noFill/>
            <a:miter lim="800000"/>
            <a:headEnd/>
            <a:tailEnd/>
          </a:ln>
        </p:spPr>
      </p:pic>
      <p:pic>
        <p:nvPicPr>
          <p:cNvPr id="6" name="Picture 2"/>
          <p:cNvPicPr>
            <a:picLocks noChangeAspect="1" noChangeArrowheads="1"/>
          </p:cNvPicPr>
          <p:nvPr/>
        </p:nvPicPr>
        <p:blipFill>
          <a:blip r:embed="rId3" cstate="print">
            <a:lum bright="20000"/>
          </a:blip>
          <a:srcRect/>
          <a:stretch>
            <a:fillRect/>
          </a:stretch>
        </p:blipFill>
        <p:spPr bwMode="auto">
          <a:xfrm>
            <a:off x="0" y="0"/>
            <a:ext cx="1131888" cy="6858000"/>
          </a:xfrm>
          <a:prstGeom prst="rect">
            <a:avLst/>
          </a:prstGeom>
          <a:noFill/>
          <a:ln w="9525">
            <a:noFill/>
            <a:miter lim="800000"/>
            <a:headEnd/>
            <a:tailEnd/>
          </a:ln>
          <a:effectLst>
            <a:outerShdw blurRad="50800" dist="38100" dir="10800000" algn="r" rotWithShape="0">
              <a:prstClr val="black">
                <a:alpha val="40000"/>
              </a:prstClr>
            </a:outerShdw>
          </a:effectLst>
        </p:spPr>
      </p:pic>
      <p:sp>
        <p:nvSpPr>
          <p:cNvPr id="25603" name="Title 1"/>
          <p:cNvSpPr>
            <a:spLocks noGrp="1"/>
          </p:cNvSpPr>
          <p:nvPr>
            <p:ph type="title"/>
          </p:nvPr>
        </p:nvSpPr>
        <p:spPr/>
        <p:txBody>
          <a:bodyPr/>
          <a:lstStyle/>
          <a:p>
            <a:pPr algn="l" eaLnBrk="1" hangingPunct="1"/>
            <a:r>
              <a:rPr lang="en-US" smtClean="0"/>
              <a:t>	Cell Cycle</a:t>
            </a:r>
          </a:p>
        </p:txBody>
      </p:sp>
      <p:sp>
        <p:nvSpPr>
          <p:cNvPr id="7" name="TextBox 6"/>
          <p:cNvSpPr txBox="1"/>
          <p:nvPr/>
        </p:nvSpPr>
        <p:spPr>
          <a:xfrm>
            <a:off x="1219200" y="1295400"/>
            <a:ext cx="1905000" cy="4524375"/>
          </a:xfrm>
          <a:prstGeom prst="rect">
            <a:avLst/>
          </a:prstGeom>
          <a:noFill/>
        </p:spPr>
        <p:txBody>
          <a:bodyPr>
            <a:spAutoFit/>
          </a:bodyPr>
          <a:lstStyle/>
          <a:p>
            <a:pPr fontAlgn="auto">
              <a:spcBef>
                <a:spcPts val="0"/>
              </a:spcBef>
              <a:spcAft>
                <a:spcPts val="0"/>
              </a:spcAft>
              <a:defRPr/>
            </a:pPr>
            <a:endParaRPr lang="en-US" sz="2400" dirty="0">
              <a:solidFill>
                <a:schemeClr val="accent1">
                  <a:lumMod val="50000"/>
                </a:schemeClr>
              </a:solidFill>
              <a:latin typeface="+mn-lt"/>
            </a:endParaRPr>
          </a:p>
          <a:p>
            <a:pPr fontAlgn="auto">
              <a:spcBef>
                <a:spcPts val="0"/>
              </a:spcBef>
              <a:spcAft>
                <a:spcPts val="0"/>
              </a:spcAft>
              <a:defRPr/>
            </a:pPr>
            <a:r>
              <a:rPr lang="en-US" sz="2400" dirty="0">
                <a:solidFill>
                  <a:schemeClr val="accent1">
                    <a:lumMod val="50000"/>
                  </a:schemeClr>
                </a:solidFill>
                <a:latin typeface="+mn-lt"/>
              </a:rPr>
              <a:t>90 percent of a cells life is spent in INTERPHASE!</a:t>
            </a:r>
          </a:p>
          <a:p>
            <a:pPr fontAlgn="auto">
              <a:spcBef>
                <a:spcPts val="0"/>
              </a:spcBef>
              <a:spcAft>
                <a:spcPts val="0"/>
              </a:spcAft>
              <a:defRPr/>
            </a:pPr>
            <a:endParaRPr lang="en-US" sz="2400" dirty="0">
              <a:solidFill>
                <a:schemeClr val="accent1">
                  <a:lumMod val="50000"/>
                </a:schemeClr>
              </a:solidFill>
              <a:latin typeface="+mn-lt"/>
            </a:endParaRPr>
          </a:p>
          <a:p>
            <a:pPr fontAlgn="auto">
              <a:spcBef>
                <a:spcPts val="0"/>
              </a:spcBef>
              <a:spcAft>
                <a:spcPts val="0"/>
              </a:spcAft>
              <a:defRPr/>
            </a:pPr>
            <a:endParaRPr lang="en-US" sz="2400" dirty="0">
              <a:solidFill>
                <a:schemeClr val="accent1">
                  <a:lumMod val="50000"/>
                </a:schemeClr>
              </a:solidFill>
              <a:latin typeface="+mn-lt"/>
            </a:endParaRPr>
          </a:p>
          <a:p>
            <a:pPr fontAlgn="auto">
              <a:spcBef>
                <a:spcPts val="0"/>
              </a:spcBef>
              <a:spcAft>
                <a:spcPts val="0"/>
              </a:spcAft>
              <a:defRPr/>
            </a:pPr>
            <a:endParaRPr lang="en-US" sz="2400" dirty="0">
              <a:solidFill>
                <a:schemeClr val="accent1">
                  <a:lumMod val="50000"/>
                </a:schemeClr>
              </a:solidFill>
              <a:latin typeface="+mn-lt"/>
            </a:endParaRPr>
          </a:p>
          <a:p>
            <a:pPr fontAlgn="auto">
              <a:spcBef>
                <a:spcPts val="0"/>
              </a:spcBef>
              <a:spcAft>
                <a:spcPts val="0"/>
              </a:spcAft>
              <a:defRPr/>
            </a:pPr>
            <a:r>
              <a:rPr lang="en-US" sz="2400" dirty="0">
                <a:solidFill>
                  <a:schemeClr val="accent1">
                    <a:lumMod val="50000"/>
                  </a:schemeClr>
                </a:solidFill>
                <a:latin typeface="+mn-lt"/>
              </a:rPr>
              <a:t>That would be 21 out of 24 hours in a day!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3000"/>
                                        <p:tgtEl>
                                          <p:spTgt spid="5"/>
                                        </p:tgtEl>
                                      </p:cBhvr>
                                    </p:animEffect>
                                    <p:anim calcmode="lin" valueType="num">
                                      <p:cBhvr>
                                        <p:cTn id="8" dur="3000" fill="hold"/>
                                        <p:tgtEl>
                                          <p:spTgt spid="5"/>
                                        </p:tgtEl>
                                        <p:attrNameLst>
                                          <p:attrName>style.rotation</p:attrName>
                                        </p:attrNameLst>
                                      </p:cBhvr>
                                      <p:tavLst>
                                        <p:tav tm="0">
                                          <p:val>
                                            <p:fltVal val="720"/>
                                          </p:val>
                                        </p:tav>
                                        <p:tav tm="100000">
                                          <p:val>
                                            <p:fltVal val="0"/>
                                          </p:val>
                                        </p:tav>
                                      </p:tavLst>
                                    </p:anim>
                                    <p:anim calcmode="lin" valueType="num">
                                      <p:cBhvr>
                                        <p:cTn id="9" dur="3000" fill="hold"/>
                                        <p:tgtEl>
                                          <p:spTgt spid="5"/>
                                        </p:tgtEl>
                                        <p:attrNameLst>
                                          <p:attrName>ppt_h</p:attrName>
                                        </p:attrNameLst>
                                      </p:cBhvr>
                                      <p:tavLst>
                                        <p:tav tm="0">
                                          <p:val>
                                            <p:fltVal val="0"/>
                                          </p:val>
                                        </p:tav>
                                        <p:tav tm="100000">
                                          <p:val>
                                            <p:strVal val="#ppt_h"/>
                                          </p:val>
                                        </p:tav>
                                      </p:tavLst>
                                    </p:anim>
                                    <p:anim calcmode="lin" valueType="num">
                                      <p:cBhvr>
                                        <p:cTn id="10" dur="3000" fill="hold"/>
                                        <p:tgtEl>
                                          <p:spTgt spid="5"/>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NOPREFERENCE" val="False"/>
</p:tagLst>
</file>

<file path=ppt/tags/tag10.xml><?xml version="1.0" encoding="utf-8"?>
<p:tagLst xmlns:a="http://schemas.openxmlformats.org/drawingml/2006/main" xmlns:r="http://schemas.openxmlformats.org/officeDocument/2006/relationships" xmlns:p="http://schemas.openxmlformats.org/presentationml/2006/main">
  <p:tag name="NOPREFERENCE" val="False"/>
</p:tagLst>
</file>

<file path=ppt/tags/tag11.xml><?xml version="1.0" encoding="utf-8"?>
<p:tagLst xmlns:a="http://schemas.openxmlformats.org/drawingml/2006/main" xmlns:r="http://schemas.openxmlformats.org/officeDocument/2006/relationships" xmlns:p="http://schemas.openxmlformats.org/presentationml/2006/main">
  <p:tag name="NOPREFERENCE" val="False"/>
</p:tagLst>
</file>

<file path=ppt/tags/tag12.xml><?xml version="1.0" encoding="utf-8"?>
<p:tagLst xmlns:a="http://schemas.openxmlformats.org/drawingml/2006/main" xmlns:r="http://schemas.openxmlformats.org/officeDocument/2006/relationships" xmlns:p="http://schemas.openxmlformats.org/presentationml/2006/main">
  <p:tag name="NOPREFERENCE" val="False"/>
</p:tagLst>
</file>

<file path=ppt/tags/tag13.xml><?xml version="1.0" encoding="utf-8"?>
<p:tagLst xmlns:a="http://schemas.openxmlformats.org/drawingml/2006/main" xmlns:r="http://schemas.openxmlformats.org/officeDocument/2006/relationships" xmlns:p="http://schemas.openxmlformats.org/presentationml/2006/main">
  <p:tag name="NOPREFERENCE" val="False"/>
</p:tagLst>
</file>

<file path=ppt/tags/tag14.xml><?xml version="1.0" encoding="utf-8"?>
<p:tagLst xmlns:a="http://schemas.openxmlformats.org/drawingml/2006/main" xmlns:r="http://schemas.openxmlformats.org/officeDocument/2006/relationships" xmlns:p="http://schemas.openxmlformats.org/presentationml/2006/main">
  <p:tag name="NOPREFERENCE" val="False"/>
</p:tagLst>
</file>

<file path=ppt/tags/tag2.xml><?xml version="1.0" encoding="utf-8"?>
<p:tagLst xmlns:a="http://schemas.openxmlformats.org/drawingml/2006/main" xmlns:r="http://schemas.openxmlformats.org/officeDocument/2006/relationships" xmlns:p="http://schemas.openxmlformats.org/presentationml/2006/main">
  <p:tag name="NOPREFERENCE" val="False"/>
</p:tagLst>
</file>

<file path=ppt/tags/tag3.xml><?xml version="1.0" encoding="utf-8"?>
<p:tagLst xmlns:a="http://schemas.openxmlformats.org/drawingml/2006/main" xmlns:r="http://schemas.openxmlformats.org/officeDocument/2006/relationships" xmlns:p="http://schemas.openxmlformats.org/presentationml/2006/main">
  <p:tag name="NOPREFERENCE" val="False"/>
</p:tagLst>
</file>

<file path=ppt/tags/tag4.xml><?xml version="1.0" encoding="utf-8"?>
<p:tagLst xmlns:a="http://schemas.openxmlformats.org/drawingml/2006/main" xmlns:r="http://schemas.openxmlformats.org/officeDocument/2006/relationships" xmlns:p="http://schemas.openxmlformats.org/presentationml/2006/main">
  <p:tag name="NOPREFERENCE" val="False"/>
</p:tagLst>
</file>

<file path=ppt/tags/tag5.xml><?xml version="1.0" encoding="utf-8"?>
<p:tagLst xmlns:a="http://schemas.openxmlformats.org/drawingml/2006/main" xmlns:r="http://schemas.openxmlformats.org/officeDocument/2006/relationships" xmlns:p="http://schemas.openxmlformats.org/presentationml/2006/main">
  <p:tag name="NOPREFERENCE" val="False"/>
</p:tagLst>
</file>

<file path=ppt/tags/tag6.xml><?xml version="1.0" encoding="utf-8"?>
<p:tagLst xmlns:a="http://schemas.openxmlformats.org/drawingml/2006/main" xmlns:r="http://schemas.openxmlformats.org/officeDocument/2006/relationships" xmlns:p="http://schemas.openxmlformats.org/presentationml/2006/main">
  <p:tag name="NOPREFERENCE" val="False"/>
</p:tagLst>
</file>

<file path=ppt/tags/tag7.xml><?xml version="1.0" encoding="utf-8"?>
<p:tagLst xmlns:a="http://schemas.openxmlformats.org/drawingml/2006/main" xmlns:r="http://schemas.openxmlformats.org/officeDocument/2006/relationships" xmlns:p="http://schemas.openxmlformats.org/presentationml/2006/main">
  <p:tag name="NOPREFERENCE" val="False"/>
</p:tagLst>
</file>

<file path=ppt/tags/tag8.xml><?xml version="1.0" encoding="utf-8"?>
<p:tagLst xmlns:a="http://schemas.openxmlformats.org/drawingml/2006/main" xmlns:r="http://schemas.openxmlformats.org/officeDocument/2006/relationships" xmlns:p="http://schemas.openxmlformats.org/presentationml/2006/main">
  <p:tag name="NOPREFERENCE" val="False"/>
</p:tagLst>
</file>

<file path=ppt/tags/tag9.xml><?xml version="1.0" encoding="utf-8"?>
<p:tagLst xmlns:a="http://schemas.openxmlformats.org/drawingml/2006/main" xmlns:r="http://schemas.openxmlformats.org/officeDocument/2006/relationships" xmlns:p="http://schemas.openxmlformats.org/presentationml/2006/main">
  <p:tag name="NOPREFERENCE" val="False"/>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8320</TotalTime>
  <Words>1762</Words>
  <Application>Microsoft Office PowerPoint</Application>
  <PresentationFormat>On-screen Show (4:3)</PresentationFormat>
  <Paragraphs>199</Paragraphs>
  <Slides>37</Slides>
  <Notes>1</Notes>
  <HiddenSlides>0</HiddenSlides>
  <MMClips>0</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Office Theme</vt:lpstr>
      <vt:lpstr>Mitosis - Opener</vt:lpstr>
      <vt:lpstr>What is DNA?</vt:lpstr>
      <vt:lpstr>Chromosome Anatomy</vt:lpstr>
      <vt:lpstr>PowerPoint Presentation</vt:lpstr>
      <vt:lpstr>Opener - Chromosomes</vt:lpstr>
      <vt:lpstr>Karyotypes!</vt:lpstr>
      <vt:lpstr>Kl  </vt:lpstr>
      <vt:lpstr>   Karyotypes  - Opener</vt:lpstr>
      <vt:lpstr> Cell Cycle</vt:lpstr>
      <vt:lpstr>Mitosis</vt:lpstr>
      <vt:lpstr>Summary of Mitosis</vt:lpstr>
      <vt:lpstr>Prophase</vt:lpstr>
      <vt:lpstr>Metaphase</vt:lpstr>
      <vt:lpstr>Anaphase</vt:lpstr>
      <vt:lpstr>Telophase</vt:lpstr>
      <vt:lpstr>How does DNA get passed on?</vt:lpstr>
      <vt:lpstr>How is DNA replicated?</vt:lpstr>
      <vt:lpstr>PowerPoint Presentation</vt:lpstr>
      <vt:lpstr>Opener 10/20/09</vt:lpstr>
      <vt:lpstr>Chromosome Definitions</vt:lpstr>
      <vt:lpstr>Chromosome</vt:lpstr>
      <vt:lpstr>Opener 3/22/2010</vt:lpstr>
      <vt:lpstr>Mitosis Poster</vt:lpstr>
      <vt:lpstr> Meiosis - opener</vt:lpstr>
      <vt:lpstr>Meiosis</vt:lpstr>
      <vt:lpstr> Meiosis</vt:lpstr>
      <vt:lpstr>Review!</vt:lpstr>
      <vt:lpstr>Venn Diagram </vt:lpstr>
      <vt:lpstr>Meiosis</vt:lpstr>
      <vt:lpstr>Cytokinesis</vt:lpstr>
      <vt:lpstr>Chromosomes</vt:lpstr>
      <vt:lpstr>More Chromosomes</vt:lpstr>
      <vt:lpstr>Cell Cycle</vt:lpstr>
      <vt:lpstr>Machinery of Mitosis</vt:lpstr>
      <vt:lpstr>Cancer</vt:lpstr>
      <vt:lpstr>Cancer Progression</vt:lpstr>
      <vt:lpstr>Cancer Treatment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Mitosis </dc:title>
  <dc:creator>AJ Cappello</dc:creator>
  <cp:lastModifiedBy>CUSD300</cp:lastModifiedBy>
  <cp:revision>187</cp:revision>
  <dcterms:created xsi:type="dcterms:W3CDTF">2009-03-27T19:58:22Z</dcterms:created>
  <dcterms:modified xsi:type="dcterms:W3CDTF">2012-11-13T21:03:41Z</dcterms:modified>
</cp:coreProperties>
</file>